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60" r:id="rId7"/>
    <p:sldId id="290" r:id="rId8"/>
    <p:sldId id="293" r:id="rId9"/>
    <p:sldId id="261" r:id="rId10"/>
    <p:sldId id="262" r:id="rId11"/>
    <p:sldId id="263" r:id="rId12"/>
    <p:sldId id="264" r:id="rId13"/>
    <p:sldId id="265" r:id="rId14"/>
    <p:sldId id="266" r:id="rId15"/>
    <p:sldId id="277" r:id="rId16"/>
    <p:sldId id="267" r:id="rId17"/>
    <p:sldId id="269" r:id="rId18"/>
    <p:sldId id="278" r:id="rId19"/>
    <p:sldId id="280" r:id="rId20"/>
    <p:sldId id="291" r:id="rId21"/>
    <p:sldId id="281" r:id="rId22"/>
    <p:sldId id="282" r:id="rId23"/>
    <p:sldId id="283" r:id="rId24"/>
    <p:sldId id="284" r:id="rId25"/>
    <p:sldId id="279" r:id="rId26"/>
    <p:sldId id="270" r:id="rId27"/>
    <p:sldId id="272" r:id="rId28"/>
    <p:sldId id="271" r:id="rId29"/>
    <p:sldId id="273" r:id="rId30"/>
    <p:sldId id="285" r:id="rId31"/>
    <p:sldId id="286" r:id="rId32"/>
    <p:sldId id="287" r:id="rId33"/>
    <p:sldId id="288" r:id="rId34"/>
    <p:sldId id="289" r:id="rId35"/>
    <p:sldId id="274" r:id="rId36"/>
    <p:sldId id="275" r:id="rId37"/>
    <p:sldId id="276" r:id="rId3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0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8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537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80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16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222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26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990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05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56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6C0D-145D-46C6-86CA-DB3B78062009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A514-FB71-40A3-9612-14ED1D669C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2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81013"/>
            <a:ext cx="8424936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71488"/>
            <a:ext cx="80105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71488"/>
            <a:ext cx="79438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1488"/>
            <a:ext cx="8424936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7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16632"/>
            <a:ext cx="7791450" cy="597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90538"/>
            <a:ext cx="78009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677100" cy="389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25" y="3429000"/>
            <a:ext cx="3419871" cy="313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6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GRU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08" y="30064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60292" y="1844824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/>
              <a:t>ACTIVACIÓN DE CONOCIMIENTOS PREVIOS</a:t>
            </a:r>
          </a:p>
          <a:p>
            <a:pPr algn="ctr"/>
            <a:endParaRPr lang="es-CO" sz="4400" dirty="0"/>
          </a:p>
          <a:p>
            <a:pPr algn="ctr"/>
            <a:r>
              <a:rPr lang="es-CO" sz="4400" dirty="0" smtClean="0"/>
              <a:t>EJEMPLO1 : EL TIGRE</a:t>
            </a:r>
          </a:p>
          <a:p>
            <a:pPr algn="ctr"/>
            <a:r>
              <a:rPr lang="es-CO" sz="4400" dirty="0" smtClean="0"/>
              <a:t>Texto informativo </a:t>
            </a:r>
          </a:p>
          <a:p>
            <a:pPr algn="ctr"/>
            <a:r>
              <a:rPr lang="es-CO" sz="4400" dirty="0" smtClean="0"/>
              <a:t>10’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10838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3" y="985786"/>
            <a:ext cx="710902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0" y="1757311"/>
            <a:ext cx="745476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9" y="2780928"/>
            <a:ext cx="6840761" cy="375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50492" y="260648"/>
            <a:ext cx="7293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/>
              <a:t>DESCRIPCION DE PERSONAJES </a:t>
            </a:r>
          </a:p>
        </p:txBody>
      </p:sp>
    </p:spTree>
    <p:extLst>
      <p:ext uri="{BB962C8B-B14F-4D97-AF65-F5344CB8AC3E}">
        <p14:creationId xmlns:p14="http://schemas.microsoft.com/office/powerpoint/2010/main" val="22488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2" y="3358504"/>
            <a:ext cx="849694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59" y="188640"/>
            <a:ext cx="3328356" cy="316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501"/>
            <a:ext cx="8748464" cy="58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93"/>
            <a:ext cx="8892480" cy="614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692696"/>
            <a:ext cx="81699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/>
              <a:t>MARCADORES VISUALES : </a:t>
            </a:r>
            <a:r>
              <a:rPr lang="es-CO" sz="2400" dirty="0" smtClean="0"/>
              <a:t>formas, colores, tamaños y</a:t>
            </a:r>
          </a:p>
          <a:p>
            <a:pPr algn="just"/>
            <a:r>
              <a:rPr lang="es-CO" sz="2400" dirty="0" smtClean="0"/>
              <a:t> marcas de comportamiento .</a:t>
            </a:r>
          </a:p>
          <a:p>
            <a:pPr algn="just"/>
            <a:endParaRPr lang="es-CO" sz="2400" dirty="0" smtClean="0"/>
          </a:p>
          <a:p>
            <a:pPr algn="just"/>
            <a:r>
              <a:rPr lang="es-CO" sz="2400" b="1" dirty="0" smtClean="0"/>
              <a:t>MARCADORES TEXTUALES: </a:t>
            </a:r>
            <a:r>
              <a:rPr lang="es-CO" sz="2400" dirty="0" smtClean="0"/>
              <a:t>Los marcadores discursivos o textuales sirven para estructurar el texto y guiar al lector, pues favorecen la localización de la información; proporcionan fuerza y cohesión, y garantizan la continuidad del discurso. 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 smtClean="0"/>
              <a:t>Se pueden utilizar para organizar y relacionar fragmentos relativamente extensos del texto (párrafo, apartado, grupo de oraciones) o fragmentos más breves (oraciones, frases). Deben utilizarse en todo texto escrito y suelen colocarse en las posiciones importantes del texto (inicio de párrafo o frase), para que el lector los distinga fácilmente. </a:t>
            </a:r>
            <a:endParaRPr lang="es-CO" sz="2400" b="1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95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7" y="1484784"/>
            <a:ext cx="85820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1" y="2996952"/>
            <a:ext cx="8181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57799" y="548680"/>
            <a:ext cx="484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FIGURAS LITERARIAS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2882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0200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1" y="1844824"/>
            <a:ext cx="78295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9" y="2996952"/>
            <a:ext cx="79914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8773" y="4783279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Metonimia: «Es la práctica de sustituir la palabra principal con una palabra que está estrechamente vinculada a ella.</a:t>
            </a:r>
          </a:p>
          <a:p>
            <a:r>
              <a:rPr lang="es-CO" dirty="0" smtClean="0"/>
              <a:t> "la mejor pluma de la literatura universal es Cervantes"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73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755576" y="278225"/>
            <a:ext cx="8229600" cy="58326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 smtClean="0"/>
              <a:t>ORGANIZADOR GRAFICO : </a:t>
            </a:r>
          </a:p>
          <a:p>
            <a:pPr marL="0" indent="0" algn="just">
              <a:buNone/>
            </a:pPr>
            <a:r>
              <a:rPr lang="es-CO" dirty="0" smtClean="0"/>
              <a:t>Se enmarca en la propuesta constructivista de aprendizaje, y privilegia estructuras verbales y visuales, estableciendo relaciones de concepto y vocabulario. </a:t>
            </a:r>
          </a:p>
          <a:p>
            <a:pPr marL="0" indent="0">
              <a:buNone/>
            </a:pPr>
            <a:r>
              <a:rPr lang="es-CO" dirty="0" smtClean="0"/>
              <a:t>Y favorecen el desarrollo de habilidades como: </a:t>
            </a:r>
          </a:p>
          <a:p>
            <a:r>
              <a:rPr lang="es-CO" dirty="0" smtClean="0"/>
              <a:t>El pensamiento crítico y creativo. </a:t>
            </a:r>
          </a:p>
          <a:p>
            <a:r>
              <a:rPr lang="es-CO" dirty="0" smtClean="0"/>
              <a:t>Comprensión </a:t>
            </a:r>
          </a:p>
          <a:p>
            <a:r>
              <a:rPr lang="es-CO" dirty="0" smtClean="0"/>
              <a:t>Memoria </a:t>
            </a:r>
          </a:p>
          <a:p>
            <a:r>
              <a:rPr lang="es-CO" dirty="0" smtClean="0"/>
              <a:t>Interacción con el tema </a:t>
            </a:r>
          </a:p>
          <a:p>
            <a:r>
              <a:rPr lang="es-CO" dirty="0" smtClean="0"/>
              <a:t>Categorización </a:t>
            </a:r>
          </a:p>
          <a:p>
            <a:r>
              <a:rPr lang="es-CO" dirty="0" smtClean="0"/>
              <a:t>Comprensión del vocabulario </a:t>
            </a:r>
          </a:p>
          <a:p>
            <a:r>
              <a:rPr lang="es-CO" dirty="0" smtClean="0"/>
              <a:t>Construcción de conocimiento </a:t>
            </a:r>
          </a:p>
          <a:p>
            <a:r>
              <a:rPr lang="es-CO" dirty="0" smtClean="0"/>
              <a:t>Elaboración de resumen </a:t>
            </a:r>
          </a:p>
          <a:p>
            <a:r>
              <a:rPr lang="es-CO" dirty="0" smtClean="0"/>
              <a:t>Clasificación</a:t>
            </a:r>
            <a:endParaRPr lang="es-CO" dirty="0"/>
          </a:p>
        </p:txBody>
      </p:sp>
      <p:sp>
        <p:nvSpPr>
          <p:cNvPr id="3" name="AutoShape 2" descr="Resultado de imagen para QUE ES COMPRENSION LECT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Resultado de imagen para QUE ES COMPRENSION LECT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13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1513"/>
            <a:ext cx="828092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8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988840"/>
            <a:ext cx="712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/>
              <a:t>DESCRIPCIÓN DE PERSONAJES</a:t>
            </a:r>
          </a:p>
          <a:p>
            <a:pPr algn="ctr"/>
            <a:r>
              <a:rPr lang="es-CO" sz="6000" b="1" dirty="0" smtClean="0"/>
              <a:t> </a:t>
            </a:r>
          </a:p>
          <a:p>
            <a:pPr algn="ctr"/>
            <a:r>
              <a:rPr lang="es-CO" sz="6000" dirty="0" smtClean="0"/>
              <a:t>EL GIGANTE EGOISTA </a:t>
            </a:r>
          </a:p>
          <a:p>
            <a:endParaRPr lang="es-CO" dirty="0"/>
          </a:p>
        </p:txBody>
      </p:sp>
      <p:pic>
        <p:nvPicPr>
          <p:cNvPr id="21506" name="Picture 2" descr="Resultado de imagen para GRU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8348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70035" y="411931"/>
            <a:ext cx="329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 </a:t>
            </a:r>
            <a:r>
              <a:rPr lang="es-CO" b="1" dirty="0" smtClean="0"/>
              <a:t>ESTRATEGIA DE CAUSA EFECTO 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139952" y="744356"/>
            <a:ext cx="38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¿</a:t>
            </a:r>
            <a:r>
              <a:rPr lang="es-CO" b="1" dirty="0" smtClean="0"/>
              <a:t>PARA QUÉ SIRVEN LOS CONECTORES?</a:t>
            </a:r>
            <a:endParaRPr lang="es-CO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99" y="1340768"/>
            <a:ext cx="71437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94691" y="5013176"/>
            <a:ext cx="7912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dirty="0" smtClean="0"/>
              <a:t>Situaciones Matemáticas: relaciones de inclusión, de exclusión y de causa y efecto </a:t>
            </a:r>
          </a:p>
          <a:p>
            <a:pPr algn="just"/>
            <a:r>
              <a:rPr lang="es-CO" dirty="0" smtClean="0"/>
              <a:t>que establecen las conjunciones y las disyunciones y las implicaciones  </a:t>
            </a:r>
          </a:p>
          <a:p>
            <a:pPr algn="just"/>
            <a:r>
              <a:rPr lang="es-CO" dirty="0" smtClean="0"/>
              <a:t>que tiene el lenguaje en la toma de decisiones.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82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2960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14642"/>
            <a:ext cx="7277100" cy="36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esultado de imagen para GRU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588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09"/>
            <a:ext cx="3531096" cy="28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8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2" y="1249742"/>
            <a:ext cx="7704856" cy="263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90948" y="664967"/>
            <a:ext cx="6702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/>
              <a:t>Secuencia de los eventos: El perro Tito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4431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95300"/>
            <a:ext cx="78295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6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004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502959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01651"/>
              </p:ext>
            </p:extLst>
          </p:nvPr>
        </p:nvGraphicFramePr>
        <p:xfrm>
          <a:off x="422022" y="4250176"/>
          <a:ext cx="3301931" cy="1822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1931"/>
              </a:tblGrid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Título: 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Evento 1: 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Evento 2: 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Evento 3: 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Evento 4: 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Evento 5: 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Evento 6: 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Evento 7: 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7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8" y="404664"/>
            <a:ext cx="859155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0466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INFERENCIAS: </a:t>
            </a:r>
            <a:endParaRPr lang="es-CO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52998" cy="385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18" y="980729"/>
            <a:ext cx="4943946" cy="523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98241"/>
              </p:ext>
            </p:extLst>
          </p:nvPr>
        </p:nvGraphicFramePr>
        <p:xfrm>
          <a:off x="611559" y="620688"/>
          <a:ext cx="8035092" cy="532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768"/>
                <a:gridCol w="2678662"/>
                <a:gridCol w="2678662"/>
              </a:tblGrid>
              <a:tr h="35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PREGUNTA 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INFERENCIA 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PISTAS O CLAVES 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¿De qué nos va a hablar este capítulo? 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¿Cómo murió Humberto? (Esta pregunta se plantea únicamente si los niños han mencionado este hecho en la respuesta a la pregunta anterior) 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0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¿Por qué el niño no creía que la muerte de Humberto hubiera sido un accidente? </a:t>
                      </a:r>
                      <a:endParaRPr lang="es-CO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 </a:t>
                      </a:r>
                      <a:endParaRPr lang="es-C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¿Cuál puede ser un título de este libro? </a:t>
                      </a:r>
                      <a:endParaRPr lang="es-CO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59809"/>
            <a:ext cx="491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IDENTIFICACION DE PALABRAS NUEVAS : </a:t>
            </a:r>
          </a:p>
          <a:p>
            <a:r>
              <a:rPr lang="es-CO" dirty="0" smtClean="0"/>
              <a:t>LA MEDUSA CUBO O AVISPA DE MAR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285524" y="195124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¿Cuáles claves me da el contexto ?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2780928"/>
            <a:ext cx="6462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¿Qué busca la estrategia?</a:t>
            </a:r>
          </a:p>
          <a:p>
            <a:r>
              <a:rPr lang="es-CO" dirty="0" smtClean="0"/>
              <a:t>Aumentar el rango semántico mediante la sustitución del referente</a:t>
            </a:r>
          </a:p>
          <a:p>
            <a:r>
              <a:rPr lang="es-CO" dirty="0" smtClean="0"/>
              <a:t>Con otro término más cercano.</a:t>
            </a:r>
            <a:endParaRPr lang="es-CO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54006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esultado de imagen para GRU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588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93225" cy="55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980728"/>
            <a:ext cx="72233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400" dirty="0" smtClean="0"/>
              <a:t>«Un lector experto usa todas las estrategias de manera autónoma, pero el aprendizaje e interiorización de las mismas requiere un  proceso pedagógico continuo» 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31875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314653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¿QUÉ ES UNA  ESTRATEGIA</a:t>
            </a:r>
          </a:p>
          <a:p>
            <a:pPr algn="ctr"/>
            <a:r>
              <a:rPr lang="es-CO" sz="2800" b="1" dirty="0" smtClean="0"/>
              <a:t> DE COMPRENSIÓN LECTORA?</a:t>
            </a:r>
            <a:endParaRPr lang="es-CO" sz="2800" b="1" dirty="0"/>
          </a:p>
        </p:txBody>
      </p:sp>
      <p:pic>
        <p:nvPicPr>
          <p:cNvPr id="35842" name="Picture 2" descr="Resultado de imagen para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12768" cy="45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5719" y="76470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Las estrategias no son FINES sino MEDIOS para ayudar al estudiante a comprender lo que lee (</a:t>
            </a:r>
            <a:r>
              <a:rPr lang="es-CO" dirty="0" err="1"/>
              <a:t>National</a:t>
            </a:r>
            <a:r>
              <a:rPr lang="es-CO" dirty="0"/>
              <a:t> Reading</a:t>
            </a:r>
          </a:p>
          <a:p>
            <a:pPr algn="just"/>
            <a:r>
              <a:rPr lang="es-CO" dirty="0"/>
              <a:t>Panel – USA).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5898" y="206084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err="1"/>
              <a:t>Trabasso</a:t>
            </a:r>
            <a:r>
              <a:rPr lang="es-CO" dirty="0"/>
              <a:t> &amp; </a:t>
            </a:r>
            <a:r>
              <a:rPr lang="es-CO" dirty="0" err="1"/>
              <a:t>Bouchard</a:t>
            </a:r>
            <a:r>
              <a:rPr lang="es-CO" dirty="0"/>
              <a:t> (2002) las definen como “herramientas de aprendizaje que facilitan una lectura </a:t>
            </a:r>
            <a:r>
              <a:rPr lang="es-CO" dirty="0" err="1" smtClean="0"/>
              <a:t>activa,intencional</a:t>
            </a:r>
            <a:r>
              <a:rPr lang="es-CO" dirty="0"/>
              <a:t>, autorregulada y competente en función de la meta y las características del material textual”.</a:t>
            </a:r>
          </a:p>
        </p:txBody>
      </p:sp>
    </p:spTree>
    <p:extLst>
      <p:ext uri="{BB962C8B-B14F-4D97-AF65-F5344CB8AC3E}">
        <p14:creationId xmlns:p14="http://schemas.microsoft.com/office/powerpoint/2010/main" val="35288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768752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70368" y="332656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ESTRATEGIAS : </a:t>
            </a:r>
          </a:p>
          <a:p>
            <a:pPr algn="ctr"/>
            <a:r>
              <a:rPr lang="es-CO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ANTES, DURANTE, DESPUES </a:t>
            </a:r>
          </a:p>
          <a:p>
            <a:pPr algn="ctr"/>
            <a:r>
              <a:rPr lang="es-CO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LA LECTURA</a:t>
            </a:r>
            <a:endParaRPr lang="es-CO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2488252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1. Activación de conocimientos previos</a:t>
            </a:r>
          </a:p>
          <a:p>
            <a:r>
              <a:rPr lang="es-CO" sz="2800" dirty="0" smtClean="0"/>
              <a:t>2. Descripción de personajes</a:t>
            </a:r>
          </a:p>
          <a:p>
            <a:r>
              <a:rPr lang="es-CO" sz="2800" dirty="0" smtClean="0"/>
              <a:t>3. Marcadores visuales: </a:t>
            </a:r>
          </a:p>
          <a:p>
            <a:r>
              <a:rPr lang="es-CO" sz="2800" dirty="0" smtClean="0"/>
              <a:t>4. Figuras literarias</a:t>
            </a:r>
          </a:p>
          <a:p>
            <a:r>
              <a:rPr lang="es-CO" sz="2800" dirty="0" smtClean="0"/>
              <a:t>4. Organizadores gráficos</a:t>
            </a:r>
          </a:p>
          <a:p>
            <a:r>
              <a:rPr lang="es-CO" sz="2800" dirty="0" smtClean="0"/>
              <a:t>5. Identificación de causa –efecto</a:t>
            </a:r>
          </a:p>
          <a:p>
            <a:r>
              <a:rPr lang="es-CO" sz="2800" dirty="0" smtClean="0"/>
              <a:t>6. Secuencia de eventos</a:t>
            </a:r>
          </a:p>
          <a:p>
            <a:r>
              <a:rPr lang="es-CO" sz="2800" dirty="0" smtClean="0"/>
              <a:t>7. Inferencias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4633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2864" y="29969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     ????????</a:t>
            </a:r>
          </a:p>
          <a:p>
            <a:r>
              <a:rPr lang="es-CO" dirty="0"/>
              <a:t>1</a:t>
            </a:r>
            <a:r>
              <a:rPr lang="es-CO" dirty="0" smtClean="0"/>
              <a:t>.Determinar </a:t>
            </a:r>
            <a:r>
              <a:rPr lang="es-CO" dirty="0"/>
              <a:t>el género discursivo.</a:t>
            </a:r>
          </a:p>
          <a:p>
            <a:r>
              <a:rPr lang="es-CO" dirty="0"/>
              <a:t>2</a:t>
            </a:r>
            <a:r>
              <a:rPr lang="es-CO" dirty="0" smtClean="0"/>
              <a:t>. </a:t>
            </a:r>
            <a:r>
              <a:rPr lang="es-CO" dirty="0"/>
              <a:t>Determinar el propósito de la lectura.</a:t>
            </a:r>
          </a:p>
          <a:p>
            <a:r>
              <a:rPr lang="es-CO" dirty="0"/>
              <a:t>3</a:t>
            </a:r>
            <a:r>
              <a:rPr lang="es-CO" dirty="0" smtClean="0"/>
              <a:t>.Activar </a:t>
            </a:r>
            <a:r>
              <a:rPr lang="es-CO" dirty="0"/>
              <a:t>conocimiento previo.</a:t>
            </a:r>
          </a:p>
          <a:p>
            <a:r>
              <a:rPr lang="es-CO" dirty="0"/>
              <a:t>4</a:t>
            </a:r>
            <a:r>
              <a:rPr lang="es-CO" dirty="0" smtClean="0"/>
              <a:t>. </a:t>
            </a:r>
            <a:r>
              <a:rPr lang="es-CO" dirty="0"/>
              <a:t>Hacer predicciones sobre el contenido.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491880" y="47730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 ??????????</a:t>
            </a:r>
          </a:p>
          <a:p>
            <a:r>
              <a:rPr lang="es-CO" dirty="0" smtClean="0"/>
              <a:t>1.Reconocer </a:t>
            </a:r>
            <a:r>
              <a:rPr lang="es-CO" dirty="0"/>
              <a:t>del tema / idea principal.</a:t>
            </a:r>
          </a:p>
          <a:p>
            <a:r>
              <a:rPr lang="es-CO" dirty="0" smtClean="0"/>
              <a:t>2.Acceder </a:t>
            </a:r>
            <a:r>
              <a:rPr lang="es-CO" dirty="0"/>
              <a:t>a palabras desconocidas.</a:t>
            </a:r>
          </a:p>
          <a:p>
            <a:r>
              <a:rPr lang="es-CO" dirty="0" smtClean="0"/>
              <a:t>3. </a:t>
            </a:r>
            <a:r>
              <a:rPr lang="es-CO" dirty="0"/>
              <a:t>Identificar los personajes de una narración.</a:t>
            </a:r>
          </a:p>
          <a:p>
            <a:r>
              <a:rPr lang="es-CO" dirty="0" smtClean="0"/>
              <a:t>4. </a:t>
            </a:r>
            <a:r>
              <a:rPr lang="es-CO" dirty="0"/>
              <a:t>Establecer relaciones de causa y efecto.</a:t>
            </a:r>
          </a:p>
          <a:p>
            <a:r>
              <a:rPr lang="es-CO" dirty="0" smtClean="0"/>
              <a:t>5.Recrear </a:t>
            </a:r>
            <a:r>
              <a:rPr lang="es-CO" dirty="0"/>
              <a:t>la secuencia de eventos.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31094" y="2258288"/>
            <a:ext cx="3861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??????   </a:t>
            </a:r>
          </a:p>
          <a:p>
            <a:pPr marL="342900" indent="-342900">
              <a:buAutoNum type="arabicPeriod"/>
            </a:pPr>
            <a:r>
              <a:rPr lang="es-CO" dirty="0" smtClean="0"/>
              <a:t>Releer </a:t>
            </a:r>
            <a:r>
              <a:rPr lang="es-CO" dirty="0"/>
              <a:t>y parafrasear.</a:t>
            </a:r>
          </a:p>
          <a:p>
            <a:r>
              <a:rPr lang="es-CO" dirty="0"/>
              <a:t>2</a:t>
            </a:r>
            <a:r>
              <a:rPr lang="es-CO" dirty="0" smtClean="0"/>
              <a:t>. </a:t>
            </a:r>
            <a:r>
              <a:rPr lang="es-CO" dirty="0"/>
              <a:t>Realizar inferencias.</a:t>
            </a:r>
          </a:p>
          <a:p>
            <a:r>
              <a:rPr lang="es-CO" dirty="0"/>
              <a:t>3</a:t>
            </a:r>
            <a:r>
              <a:rPr lang="es-CO" dirty="0" smtClean="0"/>
              <a:t>. Hacer </a:t>
            </a:r>
            <a:r>
              <a:rPr lang="es-CO" dirty="0"/>
              <a:t>resúmenes (uso de información relevante).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1560" y="692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u="sng" dirty="0" smtClean="0"/>
              <a:t>¿¿¿¿¿¿</a:t>
            </a:r>
          </a:p>
          <a:p>
            <a:r>
              <a:rPr lang="es-CO" u="sng" dirty="0" smtClean="0"/>
              <a:t>1. Revisar </a:t>
            </a:r>
            <a:r>
              <a:rPr lang="es-CO" dirty="0"/>
              <a:t>el proceso lector y verificar comprensión.</a:t>
            </a:r>
          </a:p>
          <a:p>
            <a:r>
              <a:rPr lang="es-CO" dirty="0" smtClean="0"/>
              <a:t>2.Representar </a:t>
            </a:r>
            <a:r>
              <a:rPr lang="es-CO" dirty="0"/>
              <a:t>mentalmente la gran comprensión adquirida.</a:t>
            </a:r>
          </a:p>
          <a:p>
            <a:r>
              <a:rPr lang="es-CO" dirty="0" smtClean="0"/>
              <a:t>3. Reconocer </a:t>
            </a:r>
            <a:r>
              <a:rPr lang="es-CO" dirty="0"/>
              <a:t>la finalidad comunicativa del texto</a:t>
            </a:r>
          </a:p>
        </p:txBody>
      </p:sp>
    </p:spTree>
    <p:extLst>
      <p:ext uri="{BB962C8B-B14F-4D97-AF65-F5344CB8AC3E}">
        <p14:creationId xmlns:p14="http://schemas.microsoft.com/office/powerpoint/2010/main" val="7698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04825"/>
            <a:ext cx="78486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9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657</Words>
  <Application>Microsoft Office PowerPoint</Application>
  <PresentationFormat>Presentación en pantalla (4:3)</PresentationFormat>
  <Paragraphs>103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Milena Olarte</cp:lastModifiedBy>
  <cp:revision>34</cp:revision>
  <dcterms:created xsi:type="dcterms:W3CDTF">2015-10-07T03:00:30Z</dcterms:created>
  <dcterms:modified xsi:type="dcterms:W3CDTF">2015-10-10T20:30:06Z</dcterms:modified>
</cp:coreProperties>
</file>