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67" r:id="rId4"/>
    <p:sldId id="272" r:id="rId5"/>
    <p:sldId id="271" r:id="rId6"/>
    <p:sldId id="270" r:id="rId7"/>
    <p:sldId id="268" r:id="rId8"/>
    <p:sldId id="273" r:id="rId9"/>
    <p:sldId id="269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13216-AD8B-439A-93C8-A6CD5E7BB25B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A7C26-2EDA-47A6-9962-5A948A6CD3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230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A7C26-2EDA-47A6-9962-5A948A6CD3D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52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750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363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4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27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45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848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505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368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611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31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7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E433-4F94-44EB-803E-47F2ED45A3F5}" type="datetimeFigureOut">
              <a:rPr lang="es-CO" smtClean="0"/>
              <a:t>27/08/2015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FE3DC-E2D8-4A44-A416-AFA81F6B8AE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223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Autofit/>
          </a:bodyPr>
          <a:lstStyle/>
          <a:p>
            <a:r>
              <a:rPr lang="es-CO" sz="4800" b="1" dirty="0"/>
              <a:t>MÉTODOS PARA </a:t>
            </a:r>
            <a:r>
              <a:rPr lang="es-CO" sz="4800" b="1" dirty="0" smtClean="0"/>
              <a:t/>
            </a:r>
            <a:br>
              <a:rPr lang="es-CO" sz="4800" b="1" dirty="0" smtClean="0"/>
            </a:br>
            <a:r>
              <a:rPr lang="es-CO" sz="4800" b="1" dirty="0" smtClean="0"/>
              <a:t>LA ENSEÑANZA  </a:t>
            </a:r>
            <a:r>
              <a:rPr lang="es-CO" sz="4800" b="1" dirty="0"/>
              <a:t>DE LA LECTURA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DESTREZAS </a:t>
            </a:r>
            <a:r>
              <a:rPr lang="es-CO" dirty="0"/>
              <a:t>FONOLÓGICAS </a:t>
            </a:r>
            <a:r>
              <a:rPr lang="es-CO" dirty="0" smtClean="0"/>
              <a:t>: EJEMPLOS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2050" name="Picture 2" descr="http://tse1.mm.bing.net/th?&amp;id=JN.t3mSFT/MK7ZgaqiyCWGeHQ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0926"/>
            <a:ext cx="5400600" cy="35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UNIÓN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82868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smtClean="0"/>
              <a:t>      Une </a:t>
            </a:r>
            <a:r>
              <a:rPr lang="es-CO" dirty="0"/>
              <a:t>las sílabas y forma la palabra correspondiente a la imagen.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83068"/>
            <a:ext cx="4157240" cy="354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OMISIÓN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1412777"/>
            <a:ext cx="8229600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D</a:t>
            </a:r>
            <a:r>
              <a:rPr lang="es-CO" dirty="0" smtClean="0"/>
              <a:t>escubre </a:t>
            </a:r>
            <a:r>
              <a:rPr lang="es-CO" dirty="0"/>
              <a:t>la sílaba que se ocultó en el </a:t>
            </a:r>
            <a:r>
              <a:rPr lang="es-CO" dirty="0" smtClean="0"/>
              <a:t>guión</a:t>
            </a:r>
            <a:r>
              <a:rPr lang="es-CO" dirty="0"/>
              <a:t>. Luego escribe una palabra que </a:t>
            </a:r>
            <a:r>
              <a:rPr lang="es-CO" dirty="0" smtClean="0"/>
              <a:t>inicie </a:t>
            </a:r>
            <a:r>
              <a:rPr lang="es-CO" dirty="0"/>
              <a:t>por la sílaba hallada.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1112" t="45171" r="47442" b="21264"/>
          <a:stretch/>
        </p:blipFill>
        <p:spPr bwMode="auto">
          <a:xfrm>
            <a:off x="1763688" y="2780928"/>
            <a:ext cx="5400600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SUSTITUCIÓN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483" y="1196752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 </a:t>
            </a:r>
            <a:r>
              <a:rPr lang="es-CO" dirty="0"/>
              <a:t>Si a________ le quitamos_____ nos queda______; </a:t>
            </a:r>
            <a:r>
              <a:rPr lang="es-CO" dirty="0" smtClean="0"/>
              <a:t>dibújalo.</a:t>
            </a:r>
          </a:p>
          <a:p>
            <a:pPr marL="0" indent="0">
              <a:buNone/>
            </a:pPr>
            <a:endParaRPr lang="es-CO" dirty="0"/>
          </a:p>
          <a:p>
            <a:endParaRPr lang="es-CO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6509" t="19762" r="37566" b="27538"/>
          <a:stretch/>
        </p:blipFill>
        <p:spPr bwMode="auto">
          <a:xfrm>
            <a:off x="2483768" y="2367913"/>
            <a:ext cx="4025031" cy="40854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CONTEO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1285603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Señala </a:t>
            </a:r>
            <a:r>
              <a:rPr lang="es-CO" dirty="0"/>
              <a:t>los dibujos que no tengan el número de sílabas del modelo.</a:t>
            </a:r>
          </a:p>
          <a:p>
            <a:endParaRPr lang="es-CO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5978" t="20702" r="38449" b="28481"/>
          <a:stretch/>
        </p:blipFill>
        <p:spPr bwMode="auto">
          <a:xfrm>
            <a:off x="1115616" y="2348880"/>
            <a:ext cx="705678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DISCRIMINACIÓN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    Colorea </a:t>
            </a:r>
            <a:r>
              <a:rPr lang="es-CO" dirty="0"/>
              <a:t>los dibujos que comiencen con la letra indicada.</a:t>
            </a:r>
          </a:p>
          <a:p>
            <a:endParaRPr lang="es-CO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7919" t="35761" r="37390" b="12794"/>
          <a:stretch/>
        </p:blipFill>
        <p:spPr bwMode="auto">
          <a:xfrm>
            <a:off x="3419872" y="2132856"/>
            <a:ext cx="4392487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SEGMENTACIÓN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10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/>
              <a:t>S</a:t>
            </a:r>
            <a:r>
              <a:rPr lang="es-CO" dirty="0" smtClean="0"/>
              <a:t>egmenta </a:t>
            </a:r>
            <a:r>
              <a:rPr lang="es-CO" dirty="0"/>
              <a:t>la frase, de manera que adquiera </a:t>
            </a:r>
            <a:r>
              <a:rPr lang="es-CO" dirty="0" smtClean="0"/>
              <a:t>sentido.</a:t>
            </a:r>
            <a:endParaRPr lang="es-CO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1288" t="43601" r="46385" b="20951"/>
          <a:stretch/>
        </p:blipFill>
        <p:spPr bwMode="auto">
          <a:xfrm>
            <a:off x="691774" y="2276872"/>
            <a:ext cx="7344816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COMPARACIÓN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12168"/>
            <a:ext cx="8229600" cy="892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dirty="0" smtClean="0"/>
              <a:t> Une </a:t>
            </a:r>
            <a:r>
              <a:rPr lang="es-CO" dirty="0"/>
              <a:t>los dibujos que </a:t>
            </a:r>
            <a:r>
              <a:rPr lang="es-CO" dirty="0" smtClean="0"/>
              <a:t>terminan </a:t>
            </a:r>
            <a:r>
              <a:rPr lang="es-CO" dirty="0"/>
              <a:t>por la misma sílaba.</a:t>
            </a:r>
          </a:p>
          <a:p>
            <a:endParaRPr lang="es-CO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4745" t="11920" r="34038" b="15304"/>
          <a:stretch/>
        </p:blipFill>
        <p:spPr bwMode="auto">
          <a:xfrm>
            <a:off x="3059832" y="1988840"/>
            <a:ext cx="4799098" cy="4405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SINTÉTICOS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_tradnl" dirty="0" smtClean="0"/>
              <a:t>Parten </a:t>
            </a:r>
            <a:r>
              <a:rPr lang="es-ES_tradnl" dirty="0"/>
              <a:t>de unidades mínimas para llegar a unidades </a:t>
            </a:r>
            <a:r>
              <a:rPr lang="es-ES_tradnl" dirty="0" smtClean="0"/>
              <a:t>mayores.</a:t>
            </a:r>
          </a:p>
          <a:p>
            <a:pPr marL="0" lvl="0" indent="0">
              <a:buNone/>
            </a:pPr>
            <a:r>
              <a:rPr lang="es-ES_tradnl" dirty="0" smtClean="0"/>
              <a:t>-Enfoque </a:t>
            </a:r>
            <a:r>
              <a:rPr lang="es-ES_tradnl" dirty="0"/>
              <a:t>alfabético, se inicia por aprender el nombre de cada letra del alfabeto empezando por las vocales. </a:t>
            </a:r>
            <a:endParaRPr lang="es-CO" dirty="0"/>
          </a:p>
          <a:p>
            <a:pPr marL="0" lvl="0" indent="0">
              <a:buNone/>
            </a:pPr>
            <a:r>
              <a:rPr lang="es-ES_tradnl" dirty="0" smtClean="0"/>
              <a:t>-Enfoque </a:t>
            </a:r>
            <a:r>
              <a:rPr lang="es-ES_tradnl" dirty="0"/>
              <a:t>silábico, se inicia por aprender silabas comunes y se hacen las combinaciones posibles.</a:t>
            </a:r>
            <a:endParaRPr lang="es-CO" dirty="0"/>
          </a:p>
          <a:p>
            <a:pPr marL="0" lvl="0" indent="0">
              <a:buNone/>
            </a:pPr>
            <a:r>
              <a:rPr lang="es-ES_tradnl" dirty="0" smtClean="0"/>
              <a:t>-Enfoque </a:t>
            </a:r>
            <a:r>
              <a:rPr lang="es-ES_tradnl" dirty="0"/>
              <a:t>fonético, se inicial por dar correspondencia sonido-letra por separado y luego en combinaciones. </a:t>
            </a:r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CO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CO" dirty="0"/>
          </a:p>
          <a:p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889" y="4707418"/>
            <a:ext cx="1384047" cy="88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952181" y="4707418"/>
            <a:ext cx="3888432" cy="1512168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Mecanicismo, esfuerzo memorístico y poca  </a:t>
            </a:r>
            <a:r>
              <a:rPr lang="es-ES_tradnl" dirty="0" smtClean="0"/>
              <a:t> motivación</a:t>
            </a:r>
            <a:endParaRPr lang="es-CO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0742" y="41564"/>
            <a:ext cx="8229600" cy="1143000"/>
          </a:xfrm>
        </p:spPr>
        <p:txBody>
          <a:bodyPr>
            <a:normAutofit/>
          </a:bodyPr>
          <a:lstStyle/>
          <a:p>
            <a:r>
              <a:rPr lang="es-ES_tradnl" b="1" dirty="0" smtClean="0"/>
              <a:t>ANALÍTICOS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2750" y="1069138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Parten de unidades lingüísticas con significado (percepción global)</a:t>
            </a:r>
            <a:endParaRPr lang="es-CO" sz="2400" dirty="0"/>
          </a:p>
          <a:p>
            <a:pPr marL="0" indent="0">
              <a:buNone/>
            </a:pPr>
            <a:r>
              <a:rPr lang="es-ES_tradnl" sz="2400" dirty="0" smtClean="0"/>
              <a:t>-Frases-palabras</a:t>
            </a:r>
            <a:endParaRPr lang="es-CO" sz="2400" dirty="0"/>
          </a:p>
          <a:p>
            <a:pPr marL="0" indent="0">
              <a:buNone/>
            </a:pPr>
            <a:r>
              <a:rPr lang="es-ES_tradnl" sz="2400" dirty="0" smtClean="0"/>
              <a:t>-Se </a:t>
            </a:r>
            <a:r>
              <a:rPr lang="es-ES_tradnl" sz="2400" dirty="0"/>
              <a:t>identifican aspectos recurrentes y/o familiares, se aíslan y se encuentran elementos idénticos que permitirán descifrar y componer palabras nuevas</a:t>
            </a:r>
            <a:r>
              <a:rPr lang="es-ES_tradnl" sz="2800" dirty="0"/>
              <a:t>. </a:t>
            </a:r>
            <a:endParaRPr lang="es-CO" sz="2800" dirty="0"/>
          </a:p>
          <a:p>
            <a:pPr lvl="0"/>
            <a:endParaRPr lang="es-ES_tradnl" dirty="0"/>
          </a:p>
          <a:p>
            <a:pPr lvl="0"/>
            <a:endParaRPr lang="es-CO" dirty="0"/>
          </a:p>
          <a:p>
            <a:pPr marL="0" indent="0">
              <a:buNone/>
            </a:pPr>
            <a:r>
              <a:rPr lang="es-ES_tradnl" dirty="0"/>
              <a:t> </a:t>
            </a:r>
            <a:endParaRPr lang="es-CO" dirty="0"/>
          </a:p>
          <a:p>
            <a:endParaRPr lang="es-C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98" y="3636546"/>
            <a:ext cx="1384047" cy="88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703071" y="3636546"/>
            <a:ext cx="6552727" cy="2708920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dirty="0"/>
              <a:t>Al no llegar a reconocer las particularidades de las letras ni de las silabas a nivel fonológico y de escritura  se pueden originar dislexias, problemas de ortografía e inteligibilidad de la escritura. El proceso puede ser más demorado pues depende del ritmo de cada quien para deducir regularidades. </a:t>
            </a:r>
            <a:endParaRPr lang="es-CO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6081712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48680"/>
            <a:ext cx="753427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60648"/>
            <a:ext cx="779145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Conciencia fonológica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Habilidad </a:t>
            </a:r>
            <a:r>
              <a:rPr lang="es-CO" dirty="0"/>
              <a:t>para reconocer las letras que forman las palabras que se manifiesta en: </a:t>
            </a: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-Dar a cada letra un sonido y poder separarlos. </a:t>
            </a:r>
          </a:p>
          <a:p>
            <a:pPr marL="0" indent="0">
              <a:buNone/>
            </a:pPr>
            <a:r>
              <a:rPr lang="es-CO" dirty="0"/>
              <a:t>-Usar los sonidos de las letras en distintas combinaciones.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55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LECTURA FONÉTICA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b="1" dirty="0" smtClean="0"/>
              <a:t>CONCIENCIA FONÉTICA : </a:t>
            </a:r>
          </a:p>
          <a:p>
            <a:pPr marL="0" indent="0" algn="just">
              <a:buNone/>
            </a:pPr>
            <a:r>
              <a:rPr lang="es-ES_tradnl" dirty="0"/>
              <a:t>I</a:t>
            </a:r>
            <a:r>
              <a:rPr lang="es-ES_tradnl" dirty="0" smtClean="0"/>
              <a:t>mplica </a:t>
            </a:r>
            <a:r>
              <a:rPr lang="es-ES_tradnl" dirty="0"/>
              <a:t>entender que las palabras están formadas por sonidos (fonemas y sílabas) por lo que es necesario para aprender a leer establecer con destreza la relación fonema-grafema valiéndose en la etapa inicial de asociaciones  a una expresión gestual y/o una acción </a:t>
            </a:r>
            <a:r>
              <a:rPr lang="es-ES_tradnl" dirty="0" err="1"/>
              <a:t>fonatoria</a:t>
            </a:r>
            <a:r>
              <a:rPr lang="es-ES_tradnl" dirty="0"/>
              <a:t>,  primero en correspondencia sonido-letra por separado y luego en </a:t>
            </a:r>
            <a:r>
              <a:rPr lang="es-ES_tradnl" dirty="0" smtClean="0"/>
              <a:t>combinaciones. </a:t>
            </a:r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26779"/>
            <a:ext cx="1476375" cy="7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0886"/>
            <a:ext cx="8104477" cy="526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PARA QUE SIRVE LA CONCIENCIA FONOLOGICA…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Desempeños </a:t>
            </a:r>
            <a:r>
              <a:rPr lang="es-CO" dirty="0"/>
              <a:t>tales </a:t>
            </a:r>
            <a:r>
              <a:rPr lang="es-CO" dirty="0" smtClean="0"/>
              <a:t>como </a:t>
            </a:r>
            <a:endParaRPr lang="es-CO" dirty="0"/>
          </a:p>
          <a:p>
            <a:pPr marL="0" indent="0">
              <a:buNone/>
            </a:pPr>
            <a:r>
              <a:rPr lang="es-CO" dirty="0"/>
              <a:t>1.Rimas </a:t>
            </a:r>
          </a:p>
          <a:p>
            <a:pPr marL="0" indent="0">
              <a:buNone/>
            </a:pPr>
            <a:r>
              <a:rPr lang="es-CO" dirty="0"/>
              <a:t>2.Separación de las palabras que forman una oración </a:t>
            </a:r>
          </a:p>
          <a:p>
            <a:pPr marL="0" indent="0">
              <a:buNone/>
            </a:pPr>
            <a:r>
              <a:rPr lang="es-CO" dirty="0"/>
              <a:t>3.Unir silabas </a:t>
            </a:r>
          </a:p>
          <a:p>
            <a:pPr marL="0" indent="0">
              <a:buNone/>
            </a:pPr>
            <a:r>
              <a:rPr lang="es-CO" dirty="0"/>
              <a:t>4.Contar sílabas </a:t>
            </a:r>
          </a:p>
          <a:p>
            <a:pPr marL="0" indent="0">
              <a:buNone/>
            </a:pPr>
            <a:r>
              <a:rPr lang="es-CO" dirty="0"/>
              <a:t>5.Unir y separar fonemas </a:t>
            </a:r>
          </a:p>
          <a:p>
            <a:pPr marL="0" indent="0">
              <a:buNone/>
            </a:pPr>
            <a:r>
              <a:rPr lang="es-CO" dirty="0"/>
              <a:t>6.Manipular fonemas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12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388</Words>
  <Application>Microsoft Office PowerPoint</Application>
  <PresentationFormat>Presentación en pantalla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MÉTODOS PARA  LA ENSEÑANZA  DE LA LECTURA</vt:lpstr>
      <vt:lpstr>SINTÉTICOS</vt:lpstr>
      <vt:lpstr>ANALÍTICOS</vt:lpstr>
      <vt:lpstr>Presentación de PowerPoint</vt:lpstr>
      <vt:lpstr>Presentación de PowerPoint</vt:lpstr>
      <vt:lpstr>Conciencia fonológica  </vt:lpstr>
      <vt:lpstr>LECTURA FONÉTICA</vt:lpstr>
      <vt:lpstr>Presentación de PowerPoint</vt:lpstr>
      <vt:lpstr>PARA QUE SIRVE LA CONCIENCIA FONOLOGICA…  </vt:lpstr>
      <vt:lpstr> DESTREZAS FONOLÓGICAS : EJEMPLOS </vt:lpstr>
      <vt:lpstr>UNIÓN</vt:lpstr>
      <vt:lpstr>OMISIÓN</vt:lpstr>
      <vt:lpstr>SUSTITUCIÓN</vt:lpstr>
      <vt:lpstr>CONTEO</vt:lpstr>
      <vt:lpstr>DISCRIMINACIÓN</vt:lpstr>
      <vt:lpstr>SEGMENTACIÓN</vt:lpstr>
      <vt:lpstr>COMPARACIÓN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EJEMPLOS PARA CADA UNA DE LAS DESTREZAS FONOLÓGICAS</dc:title>
  <dc:creator>CLAUDIA</dc:creator>
  <cp:lastModifiedBy>CLAUDIA</cp:lastModifiedBy>
  <cp:revision>12</cp:revision>
  <dcterms:created xsi:type="dcterms:W3CDTF">2015-08-24T16:59:40Z</dcterms:created>
  <dcterms:modified xsi:type="dcterms:W3CDTF">2015-08-28T03:10:02Z</dcterms:modified>
</cp:coreProperties>
</file>