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303" r:id="rId9"/>
    <p:sldId id="295" r:id="rId10"/>
    <p:sldId id="270" r:id="rId11"/>
    <p:sldId id="305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06" r:id="rId20"/>
    <p:sldId id="272" r:id="rId21"/>
    <p:sldId id="316" r:id="rId22"/>
    <p:sldId id="317" r:id="rId23"/>
    <p:sldId id="318" r:id="rId24"/>
    <p:sldId id="319" r:id="rId25"/>
    <p:sldId id="320" r:id="rId26"/>
    <p:sldId id="321" r:id="rId27"/>
    <p:sldId id="307" r:id="rId28"/>
    <p:sldId id="308" r:id="rId2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E22A6-8DDB-3148-921E-D6B3D7BD2D72}" type="datetimeFigureOut">
              <a:rPr lang="es-ES" smtClean="0"/>
              <a:pPr/>
              <a:t>24/08/2015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16B0-D941-1045-B10A-34EDB13E26F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036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Canicas o cuantas?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79913-DD7E-4F41-A2B9-CD8363A53E63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023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5B0A00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24/08/2015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24/08/2015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73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24/08/2015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5B0A00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24/08/2015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354957"/>
            <a:ext cx="9144000" cy="1362075"/>
          </a:xfrm>
          <a:solidFill>
            <a:srgbClr val="5B0A00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4725144"/>
            <a:ext cx="9144000" cy="7080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5B0A00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24/08/2015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7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24/08/2015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7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5B0A00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24/08/2015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24/08/2015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24/08/2015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0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24/08/2015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pPr/>
              <a:t>24/08/2015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  <p:grpSp>
        <p:nvGrpSpPr>
          <p:cNvPr id="7" name="64 Grupo"/>
          <p:cNvGrpSpPr/>
          <p:nvPr userDrawn="1"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8" name="65 Imagen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9" name="66 Imagen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10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00873"/>
            <a:ext cx="1360783" cy="65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001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75" y="6164090"/>
            <a:ext cx="1944216" cy="61579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Sesión de formación en matemáticas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</p:nvPr>
        </p:nvSpPr>
        <p:spPr>
          <a:xfrm>
            <a:off x="0" y="3717032"/>
            <a:ext cx="9144000" cy="1716211"/>
          </a:xfrm>
        </p:spPr>
        <p:txBody>
          <a:bodyPr>
            <a:noAutofit/>
          </a:bodyPr>
          <a:lstStyle/>
          <a:p>
            <a:r>
              <a:rPr lang="es-ES_tradnl" sz="3200" dirty="0" smtClean="0"/>
              <a:t>Julio de 2015</a:t>
            </a:r>
            <a:endParaRPr lang="fr-CA" sz="3200" dirty="0" smtClean="0"/>
          </a:p>
          <a:p>
            <a:r>
              <a:rPr lang="fr-CA" sz="3200" dirty="0" err="1" smtClean="0"/>
              <a:t>Por</a:t>
            </a:r>
            <a:r>
              <a:rPr lang="fr-CA" sz="3200" dirty="0" smtClean="0"/>
              <a:t>: Stéphan </a:t>
            </a:r>
            <a:r>
              <a:rPr lang="fr-CA" sz="3200" dirty="0" err="1"/>
              <a:t>Baillargeon</a:t>
            </a:r>
            <a:r>
              <a:rPr lang="fr-CA" sz="3200" dirty="0"/>
              <a:t> </a:t>
            </a:r>
            <a:r>
              <a:rPr lang="fr-CA" sz="3200" dirty="0" smtClean="0"/>
              <a:t>, Annie Fontaine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31117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451"/>
            <a:ext cx="9144000" cy="1362075"/>
          </a:xfrm>
        </p:spPr>
        <p:txBody>
          <a:bodyPr/>
          <a:lstStyle/>
          <a:p>
            <a:pPr algn="ctr"/>
            <a:r>
              <a:rPr lang="es-ES" dirty="0" smtClean="0"/>
              <a:t>Centros de aprendizaje para las situaciones problema</a:t>
            </a:r>
            <a:endParaRPr lang="es-ES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177281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+mj-lt"/>
              </a:rPr>
              <a:t>Producción en Cadena</a:t>
            </a:r>
            <a:endParaRPr lang="es-ES" sz="3600" b="1" dirty="0">
              <a:latin typeface="+mj-lt"/>
            </a:endParaRPr>
          </a:p>
        </p:txBody>
      </p:sp>
      <p:pic>
        <p:nvPicPr>
          <p:cNvPr id="4" name="Image 3" descr="S:\éducatifs\éducatifs_sap\ECHANGES\Annie Fontaine\photos\IMG_977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3173378" cy="231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S:\éducatifs\éducatifs_sap\ECHANGES\Annie Fontaine\photos\IMG_00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3511004" cy="2316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1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451"/>
            <a:ext cx="9144000" cy="1362075"/>
          </a:xfrm>
        </p:spPr>
        <p:txBody>
          <a:bodyPr/>
          <a:lstStyle/>
          <a:p>
            <a:pPr algn="ctr"/>
            <a:r>
              <a:rPr lang="es-ES" dirty="0" smtClean="0"/>
              <a:t>Centros de aprendizaje para las situaciones problema</a:t>
            </a:r>
            <a:endParaRPr lang="es-ES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177281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+mj-lt"/>
              </a:rPr>
              <a:t>Producción en Cadena</a:t>
            </a:r>
            <a:endParaRPr lang="es-ES" sz="3600" b="1" dirty="0">
              <a:latin typeface="+mj-lt"/>
            </a:endParaRPr>
          </a:p>
        </p:txBody>
      </p:sp>
      <p:pic>
        <p:nvPicPr>
          <p:cNvPr id="4098" name="Image 277" descr="S:\éducatifs\éducatifs_sap\ECHANGES\Annie Fontaine\photos\IMG_9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42429"/>
            <a:ext cx="4332600" cy="289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9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Centro de aprendizaje: </a:t>
            </a:r>
            <a:br>
              <a:rPr lang="es-CO" dirty="0" smtClean="0"/>
            </a:br>
            <a:r>
              <a:rPr lang="es-CO" dirty="0" smtClean="0"/>
              <a:t>“Producción en cadena”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928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</p:spPr>
        <p:txBody>
          <a:bodyPr/>
          <a:lstStyle/>
          <a:p>
            <a:pPr algn="ctr"/>
            <a:r>
              <a:rPr lang="es-ES" dirty="0" smtClean="0"/>
              <a:t>OBJETIVOS DE APRENDIZAJE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67544" y="1340768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sz="3600" dirty="0" smtClean="0"/>
              <a:t> Contar una colección de objetos</a:t>
            </a:r>
          </a:p>
          <a:p>
            <a:pPr marL="342900" indent="-342900" algn="just">
              <a:buAutoNum type="arabicPeriod"/>
            </a:pPr>
            <a:r>
              <a:rPr lang="es-CO" sz="3600" dirty="0" smtClean="0"/>
              <a:t>Efectuar reagrupamientos en base 10 para facilitar el conteo</a:t>
            </a:r>
          </a:p>
          <a:p>
            <a:pPr marL="342900" indent="-342900" algn="just">
              <a:buAutoNum type="arabicPeriod"/>
            </a:pPr>
            <a:r>
              <a:rPr lang="es-CO" sz="3600" dirty="0" smtClean="0"/>
              <a:t>Descomponer diferentes cantidades</a:t>
            </a:r>
          </a:p>
          <a:p>
            <a:pPr marL="342900" indent="-342900" algn="just">
              <a:buAutoNum type="arabicPeriod"/>
            </a:pPr>
            <a:r>
              <a:rPr lang="es-CO" sz="3600" dirty="0" smtClean="0"/>
              <a:t>Identificar el valor posicional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0411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SESIÓN 1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3600" b="1" dirty="0" smtClean="0"/>
              <a:t>Primera fase: Enseñanza Explícita</a:t>
            </a:r>
          </a:p>
          <a:p>
            <a:r>
              <a:rPr lang="es-CO" sz="3600" dirty="0" smtClean="0"/>
              <a:t>Actividad en grupo de 4 personas.</a:t>
            </a:r>
          </a:p>
          <a:p>
            <a:r>
              <a:rPr lang="es-CO" sz="3600" dirty="0" smtClean="0"/>
              <a:t>Materiales: Carteles UDC.</a:t>
            </a:r>
          </a:p>
          <a:p>
            <a:r>
              <a:rPr lang="es-CO" sz="3600" dirty="0" smtClean="0"/>
              <a:t>Actividad: Contar</a:t>
            </a:r>
          </a:p>
          <a:p>
            <a:endParaRPr lang="es-CO" sz="3600" dirty="0"/>
          </a:p>
        </p:txBody>
      </p:sp>
      <p:pic>
        <p:nvPicPr>
          <p:cNvPr id="4" name="Image 277" descr="S:\éducatifs\éducatifs_sap\ECHANGES\Annie Fontaine\photos\IMG_9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3180"/>
            <a:ext cx="3721348" cy="248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2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Actividad con material concreto en base 10</a:t>
            </a:r>
            <a:endParaRPr lang="es-CO" dirty="0"/>
          </a:p>
        </p:txBody>
      </p:sp>
      <p:pic>
        <p:nvPicPr>
          <p:cNvPr id="1026" name="Picture 2" descr="http://aprendiendomatematicas.com/wp-content/uploads/2013/06/bas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7625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Relación entre las dos actividades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980928"/>
          </a:xfrm>
        </p:spPr>
        <p:txBody>
          <a:bodyPr/>
          <a:lstStyle/>
          <a:p>
            <a:pPr algn="just"/>
            <a:r>
              <a:rPr lang="es-CO" dirty="0" smtClean="0"/>
              <a:t>¿Qué relación hay entre la primera y la segunda actividad?</a:t>
            </a:r>
          </a:p>
          <a:p>
            <a:pPr algn="just"/>
            <a:r>
              <a:rPr lang="es-CO" dirty="0" smtClean="0"/>
              <a:t>¿Qué representan los elementos?</a:t>
            </a:r>
          </a:p>
          <a:p>
            <a:pPr algn="just"/>
            <a:r>
              <a:rPr lang="es-CO" dirty="0" smtClean="0"/>
              <a:t>¿Qué representan las bolsas pequeñas?</a:t>
            </a:r>
          </a:p>
          <a:p>
            <a:pPr algn="just"/>
            <a:r>
              <a:rPr lang="es-CO" dirty="0" smtClean="0"/>
              <a:t>¿Qué representan las bolsas grandes?</a:t>
            </a:r>
          </a:p>
          <a:p>
            <a:pPr marL="0" indent="0" algn="just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33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Trabajo Colaborativo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989040"/>
          </a:xfrm>
        </p:spPr>
        <p:txBody>
          <a:bodyPr/>
          <a:lstStyle/>
          <a:p>
            <a:pPr marL="0" indent="0">
              <a:buNone/>
            </a:pPr>
            <a:r>
              <a:rPr lang="es-CO" b="1" dirty="0" smtClean="0"/>
              <a:t>Segunda fase: Trabajo en equipo</a:t>
            </a:r>
          </a:p>
          <a:p>
            <a:r>
              <a:rPr lang="es-CO" dirty="0" smtClean="0"/>
              <a:t>Materiales: Material concreto en base 10, letreros U,D,C, bolsas pequeñas y grandes, fichas con números.</a:t>
            </a:r>
          </a:p>
          <a:p>
            <a:r>
              <a:rPr lang="es-CO" dirty="0" smtClean="0"/>
              <a:t>Actividad: Recrear la Producción en cadena (elementos y material concreto en base 10).</a:t>
            </a:r>
          </a:p>
          <a:p>
            <a:r>
              <a:rPr lang="es-CO" dirty="0" smtClean="0"/>
              <a:t>Representar el número de forma gráfica.</a:t>
            </a:r>
          </a:p>
        </p:txBody>
      </p:sp>
    </p:spTree>
    <p:extLst>
      <p:ext uri="{BB962C8B-B14F-4D97-AF65-F5344CB8AC3E}">
        <p14:creationId xmlns:p14="http://schemas.microsoft.com/office/powerpoint/2010/main" val="489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Tercera fase: Retorno a grupo grande - Discusión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3600" dirty="0" smtClean="0"/>
              <a:t>¿Qué aprendieron hoy?</a:t>
            </a:r>
          </a:p>
          <a:p>
            <a:pPr algn="just"/>
            <a:r>
              <a:rPr lang="es-CO" sz="3600" dirty="0" smtClean="0"/>
              <a:t>¿Qué es importante recordar?</a:t>
            </a:r>
          </a:p>
          <a:p>
            <a:pPr algn="just"/>
            <a:r>
              <a:rPr lang="es-CO" sz="3600" dirty="0" smtClean="0"/>
              <a:t>¿Hay algo que no entiendes?</a:t>
            </a:r>
          </a:p>
          <a:p>
            <a:pPr algn="just"/>
            <a:r>
              <a:rPr lang="es-CO" sz="3600" dirty="0" smtClean="0"/>
              <a:t>¿Estás satisfecho con el trabajo realizado con los integrantes de tu equipo?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2860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1637"/>
            <a:ext cx="9144000" cy="1362075"/>
          </a:xfrm>
        </p:spPr>
        <p:txBody>
          <a:bodyPr/>
          <a:lstStyle/>
          <a:p>
            <a:pPr algn="ctr"/>
            <a:r>
              <a:rPr lang="es-ES" dirty="0" smtClean="0"/>
              <a:t>NIVELES DE REPRESENTACIÓN EN LOS CENTROS DE APRENDIZAJES</a:t>
            </a:r>
            <a:endParaRPr lang="es-E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8858" y="1556792"/>
            <a:ext cx="8546284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altLang="es-CO" sz="4000" dirty="0" smtClean="0">
                <a:latin typeface="Arial" panose="020B0604020202020204" pitchFamily="34" charset="0"/>
              </a:rPr>
              <a:t>Representaciones concretas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O" altLang="es-CO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Representaciones Pictóricas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Representaciones simbólicas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://4.bp.blogspot.com/-viZ__enjDqA/UvbBPkCi3II/AAAAAAAAAmo/q1lgWqHMcxo/s1600/COPISI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5688632" cy="260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1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81000" y="304800"/>
            <a:ext cx="4648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i="1" dirty="0" smtClean="0"/>
              <a:t>“Un día un profesor no solamente me mostró la belleza de las matemáticas sino que me dejó descubrirla por mí mismo. Este hombre no me dio nada y por ende, me enseñó todo.” </a:t>
            </a:r>
          </a:p>
          <a:p>
            <a:r>
              <a:rPr lang="es-ES_tradnl" sz="2400" dirty="0" smtClean="0"/>
              <a:t>Cochran (1991, </a:t>
            </a:r>
            <a:r>
              <a:rPr lang="es-ES_tradnl" sz="2400" dirty="0" err="1" smtClean="0"/>
              <a:t>p</a:t>
            </a:r>
            <a:r>
              <a:rPr lang="es-ES_tradnl" sz="2400" dirty="0" smtClean="0"/>
              <a:t>. 213-214)</a:t>
            </a:r>
            <a:endParaRPr lang="es-ES_tradnl" sz="2400" dirty="0"/>
          </a:p>
        </p:txBody>
      </p:sp>
      <p:pic>
        <p:nvPicPr>
          <p:cNvPr id="4" name="Imagen 3" descr="ma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272" y="1844824"/>
            <a:ext cx="3765658" cy="282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362075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Centros de aprendizaje significado de las operaciones</a:t>
            </a:r>
            <a:endParaRPr lang="es-ES" dirty="0"/>
          </a:p>
        </p:txBody>
      </p:sp>
      <p:sp>
        <p:nvSpPr>
          <p:cNvPr id="3" name="ZoneTexte 2"/>
          <p:cNvSpPr txBox="1"/>
          <p:nvPr/>
        </p:nvSpPr>
        <p:spPr>
          <a:xfrm>
            <a:off x="646038" y="1545042"/>
            <a:ext cx="7851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+mj-lt"/>
              </a:rPr>
              <a:t>Sesión 2:</a:t>
            </a:r>
          </a:p>
          <a:p>
            <a:r>
              <a:rPr lang="es-ES" sz="3200" dirty="0" smtClean="0">
                <a:latin typeface="+mj-lt"/>
              </a:rPr>
              <a:t>“Yo calculo, tú calculas, nosotros sumamos”</a:t>
            </a:r>
            <a:endParaRPr lang="es-ES" sz="3200" dirty="0">
              <a:latin typeface="+mj-lt"/>
            </a:endParaRPr>
          </a:p>
        </p:txBody>
      </p:sp>
      <p:pic>
        <p:nvPicPr>
          <p:cNvPr id="1026" name="Image 366" descr="S:\éducatifs\éducatifs_sap\ECHANGES\Annie Fontaine\photos\IMG_99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32611"/>
            <a:ext cx="4107507" cy="27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5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Objetivos de la Sesión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 smtClean="0"/>
              <a:t>Representar los números utilizando el material concreto en base 10.</a:t>
            </a:r>
          </a:p>
          <a:p>
            <a:pPr algn="just"/>
            <a:r>
              <a:rPr lang="es-CO" dirty="0" smtClean="0"/>
              <a:t>Efectuar transformaciones con el material concreto en base 10 con el fin de comprender las agrupaciones generadas para la operación de adición.</a:t>
            </a:r>
          </a:p>
          <a:p>
            <a:pPr algn="just"/>
            <a:r>
              <a:rPr lang="es-CO" dirty="0" smtClean="0"/>
              <a:t>Desarrollar procesos de cálculo escrito y mental.</a:t>
            </a:r>
          </a:p>
        </p:txBody>
      </p:sp>
    </p:spTree>
    <p:extLst>
      <p:ext uri="{BB962C8B-B14F-4D97-AF65-F5344CB8AC3E}">
        <p14:creationId xmlns:p14="http://schemas.microsoft.com/office/powerpoint/2010/main" val="35984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Cuarta Fase: Enseñanza explícita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Representación con material concreto en base 10:</a:t>
            </a:r>
          </a:p>
          <a:p>
            <a:pPr marL="0" indent="0" algn="ctr">
              <a:buNone/>
            </a:pPr>
            <a:r>
              <a:rPr lang="es-CO" sz="8000" b="1" dirty="0" smtClean="0"/>
              <a:t>567 + 225 =</a:t>
            </a:r>
          </a:p>
          <a:p>
            <a:r>
              <a:rPr lang="es-CO" sz="3600" dirty="0"/>
              <a:t>¿Qué pasó en las unidades? </a:t>
            </a:r>
          </a:p>
          <a:p>
            <a:r>
              <a:rPr lang="es-CO" sz="3600" dirty="0"/>
              <a:t>¿Qué pasó en las decenas?</a:t>
            </a:r>
          </a:p>
          <a:p>
            <a:pPr marL="0" indent="0" algn="ctr">
              <a:buNone/>
            </a:pPr>
            <a:endParaRPr lang="es-CO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50880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800" dirty="0" smtClean="0"/>
              <a:t>Ahora sumemos:</a:t>
            </a:r>
          </a:p>
          <a:p>
            <a:pPr marL="0" indent="0" algn="ctr">
              <a:buNone/>
            </a:pPr>
            <a:r>
              <a:rPr lang="es-CO" sz="6000" b="1" dirty="0" smtClean="0"/>
              <a:t>371 + 247</a:t>
            </a:r>
          </a:p>
          <a:p>
            <a:pPr marL="0" indent="0" algn="ctr">
              <a:buNone/>
            </a:pPr>
            <a:endParaRPr lang="es-CO" b="1" dirty="0" smtClean="0"/>
          </a:p>
          <a:p>
            <a:pPr algn="just"/>
            <a:r>
              <a:rPr lang="es-CO" sz="2800" dirty="0" smtClean="0"/>
              <a:t>¿Es necesario hacer una agrupación en las unidades?</a:t>
            </a:r>
          </a:p>
          <a:p>
            <a:pPr algn="just"/>
            <a:r>
              <a:rPr lang="es-CO" sz="2800" dirty="0" smtClean="0"/>
              <a:t>¿Por qué creen que la agrupación no es necesaria al nivel de las unidades en este ejemplo?</a:t>
            </a:r>
          </a:p>
          <a:p>
            <a:pPr algn="just"/>
            <a:r>
              <a:rPr lang="es-CO" sz="2800" dirty="0" smtClean="0"/>
              <a:t>¿Qué pasa con las decenas?</a:t>
            </a:r>
          </a:p>
        </p:txBody>
      </p:sp>
    </p:spTree>
    <p:extLst>
      <p:ext uri="{BB962C8B-B14F-4D97-AF65-F5344CB8AC3E}">
        <p14:creationId xmlns:p14="http://schemas.microsoft.com/office/powerpoint/2010/main" val="337181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 smtClean="0"/>
              <a:t>¿De qué manera pueden realizar la suma utilizando solamente símbolos?</a:t>
            </a:r>
          </a:p>
          <a:p>
            <a:pPr algn="just"/>
            <a:r>
              <a:rPr lang="es-CO" dirty="0" smtClean="0"/>
              <a:t>¿Qué símbolo se puede usar para mostrar que hicimos una agrupación de unidades a decenas?</a:t>
            </a:r>
          </a:p>
          <a:p>
            <a:pPr algn="just"/>
            <a:r>
              <a:rPr lang="es-CO" dirty="0" smtClean="0"/>
              <a:t>¿Cómo se puede mostrar que hicimos una agrupación de decenas a centenas?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748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Quinta fase: Trabajo en equipo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 smtClean="0"/>
              <a:t>Grupos de 4.</a:t>
            </a:r>
          </a:p>
          <a:p>
            <a:pPr algn="just"/>
            <a:r>
              <a:rPr lang="es-CO" dirty="0" smtClean="0"/>
              <a:t>Material concreto en base 10, letreros con los valores de posición y fichas con adiciones.</a:t>
            </a:r>
          </a:p>
          <a:p>
            <a:pPr algn="just"/>
            <a:r>
              <a:rPr lang="es-CO" b="1" dirty="0" smtClean="0"/>
              <a:t>Actividad: </a:t>
            </a:r>
            <a:r>
              <a:rPr lang="es-CO" dirty="0" smtClean="0"/>
              <a:t>Representar las cantidades que serán utilizadas para efectuar la adición y representar la suma con el material concreto en base 10.</a:t>
            </a:r>
          </a:p>
          <a:p>
            <a:pPr marL="0" indent="0" algn="just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720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Sexta fase: Retorno a grupo grande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3600" dirty="0" smtClean="0"/>
              <a:t>¿Qué aprendieron hoy?</a:t>
            </a:r>
          </a:p>
          <a:p>
            <a:pPr algn="just"/>
            <a:r>
              <a:rPr lang="es-CO" sz="3600" dirty="0" smtClean="0"/>
              <a:t>¿Qué es importante recordar?</a:t>
            </a:r>
          </a:p>
          <a:p>
            <a:pPr algn="just"/>
            <a:r>
              <a:rPr lang="es-CO" sz="3600" dirty="0" smtClean="0"/>
              <a:t>¿Hay algo que no entiendas?</a:t>
            </a:r>
          </a:p>
          <a:p>
            <a:pPr algn="just"/>
            <a:r>
              <a:rPr lang="es-CO" sz="3600" dirty="0" smtClean="0"/>
              <a:t>¿Estás satisfecho con el trabajo realizado con los miembros de tu equipo?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9068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</p:spPr>
        <p:txBody>
          <a:bodyPr/>
          <a:lstStyle/>
          <a:p>
            <a:pPr algn="ctr"/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67544" y="1484784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sz="4000" dirty="0" smtClean="0"/>
              <a:t> Relaciones con los Derechos Básicos de Aprendizaje.</a:t>
            </a:r>
          </a:p>
          <a:p>
            <a:pPr marL="342900" indent="-342900" algn="just">
              <a:buAutoNum type="arabicPeriod"/>
            </a:pPr>
            <a:r>
              <a:rPr lang="es-CO" sz="4000" dirty="0" smtClean="0"/>
              <a:t> Experimentación Centros de   Aprendizaje.</a:t>
            </a:r>
          </a:p>
          <a:p>
            <a:pPr marL="342900" indent="-342900" algn="just">
              <a:buAutoNum type="arabicPeriod"/>
            </a:pPr>
            <a:r>
              <a:rPr lang="es-CO" sz="4000" dirty="0" smtClean="0"/>
              <a:t> Implementación en el Aula de Clase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4774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86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Agenda de la sesión de formación</a:t>
            </a:r>
            <a:endParaRPr lang="es-ES_tradn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ES" sz="2800" dirty="0" smtClean="0"/>
              <a:t>Las </a:t>
            </a:r>
            <a:r>
              <a:rPr lang="es-ES" sz="2800" dirty="0" smtClean="0"/>
              <a:t>etapas </a:t>
            </a:r>
            <a:r>
              <a:rPr lang="es-ES" sz="2800" dirty="0"/>
              <a:t>de un </a:t>
            </a:r>
            <a:r>
              <a:rPr lang="es-ES" sz="2800" dirty="0" smtClean="0"/>
              <a:t>cambio</a:t>
            </a:r>
            <a:r>
              <a:rPr lang="es-ES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s-ES" sz="2800" dirty="0"/>
              <a:t> </a:t>
            </a:r>
            <a:r>
              <a:rPr lang="es-ES" sz="2800" dirty="0" smtClean="0"/>
              <a:t>Retomemos </a:t>
            </a:r>
            <a:r>
              <a:rPr lang="es-ES" sz="2800" dirty="0"/>
              <a:t>la situación problema «Adopta un conejo</a:t>
            </a:r>
            <a:r>
              <a:rPr lang="es-ES" sz="2800" dirty="0" smtClean="0"/>
              <a:t>»</a:t>
            </a:r>
          </a:p>
          <a:p>
            <a:pPr marL="514350" indent="-514350">
              <a:buAutoNum type="arabicPeriod"/>
            </a:pPr>
            <a:r>
              <a:rPr lang="es-ES" sz="2800" dirty="0"/>
              <a:t> </a:t>
            </a:r>
            <a:r>
              <a:rPr lang="es-ES" sz="2800" dirty="0" smtClean="0"/>
              <a:t>Actividad </a:t>
            </a:r>
            <a:r>
              <a:rPr lang="es-ES" sz="2800" dirty="0"/>
              <a:t>sobre el significado de los </a:t>
            </a:r>
            <a:r>
              <a:rPr lang="es-ES" sz="2800" dirty="0" smtClean="0"/>
              <a:t>números</a:t>
            </a:r>
          </a:p>
          <a:p>
            <a:pPr marL="514350" indent="-514350">
              <a:buAutoNum type="arabicPeriod"/>
            </a:pPr>
            <a:r>
              <a:rPr lang="es-ES" sz="2800" dirty="0"/>
              <a:t> </a:t>
            </a:r>
            <a:r>
              <a:rPr lang="es-ES" sz="2800" dirty="0" smtClean="0"/>
              <a:t> </a:t>
            </a:r>
            <a:r>
              <a:rPr lang="es-ES" sz="2800" dirty="0" smtClean="0"/>
              <a:t>Los </a:t>
            </a:r>
            <a:r>
              <a:rPr lang="es-ES" sz="2800" dirty="0"/>
              <a:t>centros de aprendizaje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 smtClean="0"/>
              <a:t>Producción en Cadena.</a:t>
            </a: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Yo calculo, tu calculas, nosotros </a:t>
            </a:r>
            <a:r>
              <a:rPr lang="es-ES" dirty="0" smtClean="0"/>
              <a:t>sumamos.</a:t>
            </a:r>
            <a:endParaRPr lang="es-ES" dirty="0" smtClean="0"/>
          </a:p>
          <a:p>
            <a:pPr marL="457200" lvl="1" indent="0">
              <a:buNone/>
            </a:pPr>
            <a:r>
              <a:rPr lang="es-ES" dirty="0" smtClean="0"/>
              <a:t>5.   </a:t>
            </a:r>
            <a:r>
              <a:rPr lang="es-ES" sz="2800" dirty="0" smtClean="0"/>
              <a:t>Planificación </a:t>
            </a:r>
            <a:r>
              <a:rPr lang="es-ES" sz="2800" dirty="0"/>
              <a:t>de </a:t>
            </a:r>
            <a:r>
              <a:rPr lang="es-ES" sz="2800" dirty="0" smtClean="0"/>
              <a:t>acompañamientos en clase.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7331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èche droite 5"/>
          <p:cNvSpPr/>
          <p:nvPr/>
        </p:nvSpPr>
        <p:spPr>
          <a:xfrm>
            <a:off x="500100" y="1526319"/>
            <a:ext cx="2282552" cy="10801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>
              <a:ln>
                <a:solidFill>
                  <a:schemeClr val="tx1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62193" y="182566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Evidencia</a:t>
            </a:r>
            <a:endParaRPr lang="es-ES_tradnl" dirty="0"/>
          </a:p>
        </p:txBody>
      </p:sp>
      <p:sp>
        <p:nvSpPr>
          <p:cNvPr id="8" name="ZoneTexte 7"/>
          <p:cNvSpPr txBox="1"/>
          <p:nvPr/>
        </p:nvSpPr>
        <p:spPr>
          <a:xfrm>
            <a:off x="4074626" y="1650881"/>
            <a:ext cx="1577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Miedo</a:t>
            </a:r>
            <a:endParaRPr lang="es-ES_tradnl" sz="4000" dirty="0"/>
          </a:p>
        </p:txBody>
      </p:sp>
      <p:sp>
        <p:nvSpPr>
          <p:cNvPr id="9" name="ZoneTexte 8"/>
          <p:cNvSpPr txBox="1"/>
          <p:nvPr/>
        </p:nvSpPr>
        <p:spPr>
          <a:xfrm>
            <a:off x="5686958" y="3212976"/>
            <a:ext cx="2807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smtClean="0"/>
              <a:t>P</a:t>
            </a:r>
            <a:r>
              <a:rPr lang="es-ES_tradnl" sz="3600" dirty="0" smtClean="0"/>
              <a:t>ersonal</a:t>
            </a:r>
            <a:endParaRPr lang="es-ES_tradnl" sz="3600" dirty="0"/>
          </a:p>
        </p:txBody>
      </p:sp>
      <p:sp>
        <p:nvSpPr>
          <p:cNvPr id="10" name="ZoneTexte 9"/>
          <p:cNvSpPr txBox="1"/>
          <p:nvPr/>
        </p:nvSpPr>
        <p:spPr>
          <a:xfrm>
            <a:off x="3873624" y="5301208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/>
              <a:t>Enseñanza</a:t>
            </a:r>
            <a:endParaRPr lang="es-ES_tradnl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641376" y="321297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smtClean="0"/>
              <a:t>P</a:t>
            </a:r>
            <a:r>
              <a:rPr lang="es-ES_tradnl" sz="3600" dirty="0" smtClean="0"/>
              <a:t>rofesional</a:t>
            </a:r>
            <a:endParaRPr lang="es-ES_tradnl" sz="3600" dirty="0"/>
          </a:p>
        </p:txBody>
      </p:sp>
      <p:sp>
        <p:nvSpPr>
          <p:cNvPr id="12" name="Flèche courbée vers le bas 11"/>
          <p:cNvSpPr/>
          <p:nvPr/>
        </p:nvSpPr>
        <p:spPr>
          <a:xfrm rot="2240493">
            <a:off x="5453721" y="2101529"/>
            <a:ext cx="2151192" cy="619167"/>
          </a:xfrm>
          <a:prstGeom prst="curvedDownArrow">
            <a:avLst>
              <a:gd name="adj1" fmla="val 25000"/>
              <a:gd name="adj2" fmla="val 533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3" name="Flèche courbée vers la gauche 12"/>
          <p:cNvSpPr/>
          <p:nvPr/>
        </p:nvSpPr>
        <p:spPr>
          <a:xfrm rot="9153096">
            <a:off x="2535921" y="4000695"/>
            <a:ext cx="880126" cy="20109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4" name="Flèche courbée vers la gauche 13"/>
          <p:cNvSpPr/>
          <p:nvPr/>
        </p:nvSpPr>
        <p:spPr>
          <a:xfrm rot="703061">
            <a:off x="6598734" y="4135759"/>
            <a:ext cx="788242" cy="19053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5" name="Flèche courbée vers la gauche 14"/>
          <p:cNvSpPr/>
          <p:nvPr/>
        </p:nvSpPr>
        <p:spPr>
          <a:xfrm rot="12855482">
            <a:off x="3020882" y="1784920"/>
            <a:ext cx="648058" cy="17080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>
                <a:latin typeface="Arial" pitchFamily="34" charset="0"/>
                <a:cs typeface="Arial" pitchFamily="34" charset="0"/>
              </a:rPr>
              <a:t>Las 5 etapas de un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cambio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628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Volver a la formación sobre situaciones problema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0" y="2239975"/>
            <a:ext cx="1946240" cy="147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88840"/>
            <a:ext cx="2699792" cy="20248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9" y="4311652"/>
            <a:ext cx="2663557" cy="19976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114854"/>
            <a:ext cx="2363755" cy="17728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33"/>
          <a:stretch/>
        </p:blipFill>
        <p:spPr>
          <a:xfrm>
            <a:off x="4748000" y="4311652"/>
            <a:ext cx="2445726" cy="19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362075"/>
          </a:xfrm>
        </p:spPr>
        <p:txBody>
          <a:bodyPr/>
          <a:lstStyle/>
          <a:p>
            <a:r>
              <a:rPr lang="es-ES_tradnl" dirty="0" smtClean="0"/>
              <a:t>Significado de los números</a:t>
            </a:r>
            <a:endParaRPr lang="es-ES_tradnl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1334305" y="2297807"/>
            <a:ext cx="42130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467544" y="235343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fr-FR" sz="2800" b="1" dirty="0" smtClean="0">
                <a:solidFill>
                  <a:srgbClr val="5B0A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Encuentre dos maneras de resolver este problema.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altLang="fr-FR" sz="2800" dirty="0" smtClean="0">
              <a:solidFill>
                <a:srgbClr val="5B0A00"/>
              </a:solidFill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fr-FR" sz="2800" dirty="0" smtClean="0">
                <a:solidFill>
                  <a:srgbClr val="5B0A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Felipe tiene 43 canicas.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fr-FR" sz="2800" dirty="0" smtClean="0">
                <a:solidFill>
                  <a:srgbClr val="5B0A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padre le da algunas.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fr-FR" sz="2800" dirty="0" smtClean="0">
                <a:solidFill>
                  <a:srgbClr val="5B0A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 Felipe tiene 105 canicas 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fr-FR" sz="2800" dirty="0" smtClean="0">
                <a:solidFill>
                  <a:srgbClr val="5B0A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¿Cuántas canicas le dio su padre?</a:t>
            </a:r>
            <a:endParaRPr lang="es-ES_tradnl" altLang="fr-FR" sz="2800" dirty="0">
              <a:solidFill>
                <a:srgbClr val="5B0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Significado de las operaciones</a:t>
            </a:r>
            <a:endParaRPr lang="es-E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136904" cy="396044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None/>
            </a:pPr>
            <a:endParaRPr lang="fr-CA" sz="2800" dirty="0" smtClean="0">
              <a:cs typeface="Arial" charset="0"/>
            </a:endParaRPr>
          </a:p>
          <a:p>
            <a:pPr lvl="1" algn="just">
              <a:lnSpc>
                <a:spcPct val="90000"/>
              </a:lnSpc>
              <a:buFont typeface="Wingdings" pitchFamily="2" charset="2"/>
              <a:buChar char="v"/>
            </a:pPr>
            <a:r>
              <a:rPr lang="fr-CA" sz="2800" dirty="0" smtClean="0">
                <a:cs typeface="Arial" charset="0"/>
              </a:rPr>
              <a:t> </a:t>
            </a:r>
            <a:r>
              <a:rPr lang="es-ES_tradnl" sz="2800" dirty="0" smtClean="0">
                <a:cs typeface="Arial" charset="0"/>
              </a:rPr>
              <a:t>¿Existe una sola forma de resolver el problema correctamente?  </a:t>
            </a:r>
          </a:p>
          <a:p>
            <a:pPr marL="715963" indent="-350838" algn="just">
              <a:lnSpc>
                <a:spcPct val="90000"/>
              </a:lnSpc>
              <a:buFont typeface="Wingdings" pitchFamily="2" charset="2"/>
              <a:buChar char="v"/>
            </a:pPr>
            <a:endParaRPr lang="es-ES_tradnl" sz="2800" dirty="0" smtClean="0">
              <a:cs typeface="Arial" charset="0"/>
            </a:endParaRPr>
          </a:p>
          <a:p>
            <a:pPr marL="715963" indent="-350838"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s-ES_tradnl" sz="2800" dirty="0" smtClean="0">
                <a:cs typeface="Arial" charset="0"/>
              </a:rPr>
              <a:t>¿Por qué las personas utilizan diferentes métodos y no solamente el algoritmo usual para resolver estos problemas? </a:t>
            </a:r>
            <a:endParaRPr lang="es-ES_tradnl" sz="2800" dirty="0" smtClean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s-ES_tradnl" sz="1050" dirty="0" smtClean="0">
                <a:cs typeface="Arial" charset="0"/>
              </a:rPr>
              <a:t> </a:t>
            </a:r>
          </a:p>
          <a:p>
            <a:pPr marL="715963" indent="-441325"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s-ES_tradnl" sz="2800" dirty="0" smtClean="0">
                <a:cs typeface="Arial" charset="0"/>
              </a:rPr>
              <a:t>¿Cómo ayudan las diferentes representaciones de cantidades en el aprendizaje de las operaciones?</a:t>
            </a:r>
            <a:endParaRPr lang="es-ES_tradnl" sz="2800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869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1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es-CO" dirty="0" smtClean="0"/>
              <a:t>material CONCRETO  en base 10 </a:t>
            </a:r>
            <a:endParaRPr lang="es-CO" dirty="0"/>
          </a:p>
        </p:txBody>
      </p:sp>
      <p:pic>
        <p:nvPicPr>
          <p:cNvPr id="7" name="Image 6" descr="S:\éducatifs\éducatifs_sap\ECHANGES\Annie Fontaine\photos\IMG_977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5"/>
          <a:stretch/>
        </p:blipFill>
        <p:spPr bwMode="auto">
          <a:xfrm>
            <a:off x="251520" y="1700808"/>
            <a:ext cx="223224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i00.i.aliimg.com/photo/v0/60057613074/Small_Quantity_Loose_Micro_Glass_Beads_6.jpg_220x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9"/>
            <a:ext cx="3063974" cy="30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3.bp.blogspot.com/_Tvn4T2T2_Iw/TA6gUEUCerI/AAAAAAAAAA0/rEU5XNkPCOw/s1600/abaco_jugando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2"/>
          <a:stretch/>
        </p:blipFill>
        <p:spPr bwMode="auto">
          <a:xfrm>
            <a:off x="1835696" y="3392996"/>
            <a:ext cx="4143375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4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:\éducatifs\éducatifs_sap\ECHANGES\Annie Fontaine\photos\IMG_99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600400" cy="25922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944898"/>
              </p:ext>
            </p:extLst>
          </p:nvPr>
        </p:nvGraphicFramePr>
        <p:xfrm>
          <a:off x="755576" y="1700808"/>
          <a:ext cx="3487110" cy="3312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711"/>
                <a:gridCol w="348711"/>
                <a:gridCol w="348711"/>
                <a:gridCol w="348711"/>
                <a:gridCol w="348711"/>
                <a:gridCol w="348711"/>
                <a:gridCol w="348711"/>
                <a:gridCol w="348711"/>
                <a:gridCol w="348711"/>
                <a:gridCol w="348711"/>
              </a:tblGrid>
              <a:tr h="310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1</a:t>
                      </a:r>
                      <a:endParaRPr lang="fr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2</a:t>
                      </a:r>
                      <a:endParaRPr lang="fr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3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4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5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6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7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8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9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10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</a:tr>
              <a:tr h="310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11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12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13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14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15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16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17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18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19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20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</a:tr>
              <a:tr h="310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21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22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23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24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25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26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27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28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29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30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</a:tr>
              <a:tr h="310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31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32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33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34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35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36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37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38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39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40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</a:tr>
              <a:tr h="310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41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42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43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44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45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46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47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48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49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50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</a:tr>
              <a:tr h="310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51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52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53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54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55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56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57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58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59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60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</a:tr>
              <a:tr h="310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61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62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63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64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65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66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67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68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69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70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</a:tr>
              <a:tr h="310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71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72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73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74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75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76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77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78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79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80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</a:tr>
              <a:tr h="310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81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82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83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84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85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86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87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88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89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90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</a:tr>
              <a:tr h="513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91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92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93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94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95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96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97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98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99</a:t>
                      </a:r>
                      <a:endParaRPr lang="fr-CA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100</a:t>
                      </a:r>
                      <a:endParaRPr lang="fr-CA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96" marR="34496" marT="0" marB="0" anchor="ctr"/>
                </a:tc>
              </a:tr>
            </a:tbl>
          </a:graphicData>
        </a:graphic>
      </p:graphicFrame>
      <p:graphicFrame>
        <p:nvGraphicFramePr>
          <p:cNvPr id="10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867841"/>
              </p:ext>
            </p:extLst>
          </p:nvPr>
        </p:nvGraphicFramePr>
        <p:xfrm>
          <a:off x="4427984" y="4365104"/>
          <a:ext cx="4176464" cy="1732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036"/>
                <a:gridCol w="835357"/>
                <a:gridCol w="835357"/>
                <a:gridCol w="835357"/>
                <a:gridCol w="835357"/>
              </a:tblGrid>
              <a:tr h="866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3600" dirty="0">
                          <a:effectLst/>
                        </a:rPr>
                        <a:t>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1" marR="6840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3600" dirty="0">
                          <a:effectLst/>
                        </a:rPr>
                        <a:t>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1" marR="6840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3600" dirty="0">
                          <a:effectLst/>
                        </a:rPr>
                        <a:t>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1" marR="6840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36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1" marR="6840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3600" dirty="0">
                          <a:effectLst/>
                        </a:rPr>
                        <a:t>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1" marR="68401" marT="0" marB="0">
                    <a:solidFill>
                      <a:srgbClr val="00B050"/>
                    </a:solidFill>
                  </a:tcPr>
                </a:tc>
              </a:tr>
              <a:tr h="866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3600" dirty="0">
                          <a:effectLst/>
                        </a:rPr>
                        <a:t>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1" marR="6840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36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1" marR="6840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3600" dirty="0">
                          <a:effectLst/>
                        </a:rPr>
                        <a:t>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1" marR="6840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3600" dirty="0">
                          <a:effectLst/>
                        </a:rPr>
                        <a:t>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1" marR="6840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3600" dirty="0">
                          <a:effectLst/>
                        </a:rPr>
                        <a:t>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1" marR="68401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0" y="188641"/>
            <a:ext cx="9144000" cy="1152128"/>
          </a:xfrm>
          <a:prstGeom prst="rect">
            <a:avLst/>
          </a:prstGeom>
          <a:solidFill>
            <a:srgbClr val="5B0A0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 CONCRETO  en base 10 </a:t>
            </a:r>
            <a:endParaRPr kumimoji="0" lang="es-CO" sz="40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0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840</Words>
  <Application>Microsoft Office PowerPoint</Application>
  <PresentationFormat>Presentación en pantalla (4:3)</PresentationFormat>
  <Paragraphs>219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Sesión de formación en matemáticas</vt:lpstr>
      <vt:lpstr>Presentación de PowerPoint</vt:lpstr>
      <vt:lpstr>Agenda de la sesión de formación</vt:lpstr>
      <vt:lpstr>Las 5 etapas de un cambio</vt:lpstr>
      <vt:lpstr>Volver a la formación sobre situaciones problema</vt:lpstr>
      <vt:lpstr>Significado de los números</vt:lpstr>
      <vt:lpstr>Significado de las operaciones</vt:lpstr>
      <vt:lpstr>material CONCRETO  en base 10 </vt:lpstr>
      <vt:lpstr>Presentación de PowerPoint</vt:lpstr>
      <vt:lpstr>Centros de aprendizaje para las situaciones problema</vt:lpstr>
      <vt:lpstr>Centros de aprendizaje para las situaciones problema</vt:lpstr>
      <vt:lpstr>Centro de aprendizaje:  “Producción en cadena”</vt:lpstr>
      <vt:lpstr>OBJETIVOS DE APRENDIZAJE</vt:lpstr>
      <vt:lpstr>SESIÓN 1</vt:lpstr>
      <vt:lpstr>Actividad con material concreto en base 10</vt:lpstr>
      <vt:lpstr>Relación entre las dos actividades</vt:lpstr>
      <vt:lpstr>Trabajo Colaborativo</vt:lpstr>
      <vt:lpstr>Tercera fase: Retorno a grupo grande - Discusión</vt:lpstr>
      <vt:lpstr>NIVELES DE REPRESENTACIÓN EN LOS CENTROS DE APRENDIZAJES</vt:lpstr>
      <vt:lpstr>Centros de aprendizaje significado de las operaciones</vt:lpstr>
      <vt:lpstr>Objetivos de la Sesión</vt:lpstr>
      <vt:lpstr>Cuarta Fase: Enseñanza explícita</vt:lpstr>
      <vt:lpstr>Presentación de PowerPoint</vt:lpstr>
      <vt:lpstr>Preguntas</vt:lpstr>
      <vt:lpstr>Quinta fase: Trabajo en equipo</vt:lpstr>
      <vt:lpstr>Sexta fase: Retorno a grupo grande</vt:lpstr>
      <vt:lpstr>CONCLUSIONES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CLAUDIA</cp:lastModifiedBy>
  <cp:revision>60</cp:revision>
  <dcterms:created xsi:type="dcterms:W3CDTF">2014-10-20T16:00:02Z</dcterms:created>
  <dcterms:modified xsi:type="dcterms:W3CDTF">2015-08-24T13:27:34Z</dcterms:modified>
</cp:coreProperties>
</file>