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92" r:id="rId15"/>
    <p:sldId id="271" r:id="rId16"/>
    <p:sldId id="272" r:id="rId17"/>
    <p:sldId id="293" r:id="rId18"/>
    <p:sldId id="273" r:id="rId19"/>
    <p:sldId id="282" r:id="rId20"/>
    <p:sldId id="276" r:id="rId21"/>
    <p:sldId id="275" r:id="rId22"/>
    <p:sldId id="277" r:id="rId23"/>
    <p:sldId id="283" r:id="rId24"/>
    <p:sldId id="278" r:id="rId25"/>
    <p:sldId id="279" r:id="rId26"/>
    <p:sldId id="291" r:id="rId27"/>
    <p:sldId id="284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61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localhost\Users\monicaramirez\Documents\MEN%20-PTA\CICLOS%20STS\CICLO%203\STS\LENGUAJE%20-%20DBA\I-3.1.A%20DBA%20EN%20LENGUAJE\ANEXO%201%20GLOSARIO.pdf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.a%20Im%25E2%2580%25A0genes%20posibles.pdf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c%20Loter%25C2%25B0a%20de%20rimas.pdf" TargetMode="External"/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23.pn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onicaramirez\Documents\MEN%20-PTA\CICLOS%20STS\CICLO%203\STS\LENGUAJE%20-%20DBA\I-3.1.A%20DBA%20EN%20LENGUAJE\ANEXO%203.pd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file:///\\localhost\Users\monicaramirez\Documents\MEN%20-PTA\CICLOS%20STS\CICLO%203\STS\LENGUAJE%20-%20DBA\I-3.1.A%20DBA%20EN%20LENGUAJE\ANEXO%204%20MATERIAL%20DE%20APOYO%20PARA%20EL%20DOCENTE\ANEXO%204b%20Lista%20de%20chequeo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39752" y="404664"/>
            <a:ext cx="65233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>
                <a:latin typeface="Trebuchet MS"/>
                <a:cs typeface="Trebuchet MS"/>
              </a:rPr>
              <a:t>Ubique sus objetos personales sobre la silla o debajo de la mesa asignada. </a:t>
            </a:r>
          </a:p>
          <a:p>
            <a:endParaRPr lang="es-ES" sz="3000" b="1" dirty="0">
              <a:latin typeface="Trebuchet MS"/>
              <a:cs typeface="Trebuchet MS"/>
            </a:endParaRPr>
          </a:p>
          <a:p>
            <a:r>
              <a:rPr lang="es-ES" sz="3000" b="1" dirty="0" smtClean="0">
                <a:latin typeface="Trebuchet MS"/>
                <a:cs typeface="Trebuchet MS"/>
              </a:rPr>
              <a:t>Agradecemos que su celular esté en modo silencio. </a:t>
            </a:r>
          </a:p>
          <a:p>
            <a:endParaRPr lang="es-ES" sz="3000" b="1" dirty="0">
              <a:latin typeface="Trebuchet MS"/>
              <a:cs typeface="Trebuchet MS"/>
            </a:endParaRPr>
          </a:p>
          <a:p>
            <a:r>
              <a:rPr lang="es-ES" sz="3000" b="1" dirty="0" smtClean="0">
                <a:latin typeface="Trebuchet MS"/>
                <a:cs typeface="Trebuchet MS"/>
              </a:rPr>
              <a:t>Hojas y lapicero para tomar nota si así lo desean. </a:t>
            </a:r>
          </a:p>
          <a:p>
            <a:endParaRPr lang="es-ES" sz="3000" b="1" dirty="0" smtClean="0">
              <a:latin typeface="Trebuchet MS"/>
              <a:cs typeface="Trebuchet MS"/>
            </a:endParaRPr>
          </a:p>
          <a:p>
            <a:r>
              <a:rPr lang="es-ES" sz="3000" b="1" dirty="0" smtClean="0">
                <a:latin typeface="Trebuchet MS"/>
                <a:cs typeface="Trebuchet MS"/>
              </a:rPr>
              <a:t>Su atención y mejor actitud es nuestro mejor insumo.</a:t>
            </a:r>
          </a:p>
          <a:p>
            <a:endParaRPr lang="es-ES" sz="3000" b="1" dirty="0"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140968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PARA EMPEZAR…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98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REVISIÓN DE CONCEPTOS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39752" y="1700808"/>
            <a:ext cx="538234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500" baseline="30000" dirty="0" smtClean="0">
                <a:latin typeface="Trebuchet MS"/>
                <a:cs typeface="Trebuchet MS"/>
              </a:rPr>
              <a:t>1. Decodificar</a:t>
            </a:r>
            <a:endParaRPr lang="es-ES" sz="2500" baseline="30000" dirty="0">
              <a:latin typeface="Trebuchet MS"/>
              <a:cs typeface="Trebuchet MS"/>
            </a:endParaRP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2. Leer con fluidez</a:t>
            </a: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3. Comprensión de lectura</a:t>
            </a: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4. Conciencia fonológica</a:t>
            </a: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5. Destrezas fonológicas</a:t>
            </a: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6. Conocimiento alfabético (Principio alfabético)</a:t>
            </a:r>
          </a:p>
          <a:p>
            <a:pPr>
              <a:lnSpc>
                <a:spcPct val="200000"/>
              </a:lnSpc>
            </a:pPr>
            <a:r>
              <a:rPr lang="es-ES" sz="2500" baseline="30000" dirty="0">
                <a:latin typeface="Trebuchet MS"/>
                <a:cs typeface="Trebuchet MS"/>
              </a:rPr>
              <a:t>7. Concepto de material impreso</a:t>
            </a:r>
          </a:p>
        </p:txBody>
      </p:sp>
      <p:pic>
        <p:nvPicPr>
          <p:cNvPr id="5" name="Imagen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692696"/>
            <a:ext cx="16069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SECUENCIA DIDÁCTICA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808" y="260648"/>
            <a:ext cx="538234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500" dirty="0" smtClean="0">
                <a:latin typeface="Trebuchet MS"/>
                <a:cs typeface="Trebuchet MS"/>
              </a:rPr>
              <a:t>5 sesiones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91232"/>
              </p:ext>
            </p:extLst>
          </p:nvPr>
        </p:nvGraphicFramePr>
        <p:xfrm>
          <a:off x="2469468" y="1581527"/>
          <a:ext cx="6131024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6827"/>
                <a:gridCol w="358419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SESIÓN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Objetivo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MIRO Y CUENTO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Utilizar las ilustraciones y el título de un texto escrito para hacer predicciones.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¡HAGAMOS RIMAS!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Identificar y repetir las rimas del texto.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¿CÓMO TE SUENA?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destrezas fonológicas   para reconocer el fonema inicial y final de las palabras.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“CUENTO HISTORIAS Y RELATOS”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la comprensión de lectura oral.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¿QUIÉN ES QUIÉN?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Identificar  el tema central de una historia.</a:t>
                      </a:r>
                      <a:endParaRPr lang="es-CO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Describir los personajes de una historia usando sinónimos.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332656"/>
            <a:ext cx="6523314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latin typeface="Trebuchet MS"/>
                <a:cs typeface="Trebuchet MS"/>
              </a:rPr>
              <a:t>ESTÁNDARES </a:t>
            </a:r>
            <a:r>
              <a:rPr lang="es-CO" b="1" dirty="0">
                <a:latin typeface="Trebuchet MS"/>
                <a:cs typeface="Trebuchet MS"/>
              </a:rPr>
              <a:t>ASOCIADOS: </a:t>
            </a:r>
          </a:p>
          <a:p>
            <a:r>
              <a:rPr lang="es-CO" dirty="0">
                <a:latin typeface="Trebuchet MS"/>
                <a:cs typeface="Trebuchet MS"/>
              </a:rPr>
              <a:t>  Utilizo, de acuerdo con el contexto, un vocabulario adecuado para expresar mis </a:t>
            </a:r>
            <a:r>
              <a:rPr lang="es-CO" dirty="0" smtClean="0">
                <a:latin typeface="Trebuchet MS"/>
                <a:cs typeface="Trebuchet MS"/>
              </a:rPr>
              <a:t>ideas. </a:t>
            </a:r>
            <a:endParaRPr lang="es-CO" dirty="0">
              <a:latin typeface="Trebuchet MS"/>
              <a:cs typeface="Trebuchet MS"/>
            </a:endParaRPr>
          </a:p>
          <a:p>
            <a:r>
              <a:rPr lang="es-CO" dirty="0">
                <a:latin typeface="Trebuchet MS"/>
                <a:cs typeface="Trebuchet MS"/>
              </a:rPr>
              <a:t>  Describo eventos de manera </a:t>
            </a:r>
            <a:r>
              <a:rPr lang="es-CO" dirty="0" smtClean="0">
                <a:latin typeface="Trebuchet MS"/>
                <a:cs typeface="Trebuchet MS"/>
              </a:rPr>
              <a:t>secuencial.</a:t>
            </a:r>
            <a:endParaRPr lang="es-CO" dirty="0">
              <a:latin typeface="Trebuchet MS"/>
              <a:cs typeface="Trebuchet MS"/>
            </a:endParaRPr>
          </a:p>
          <a:p>
            <a:r>
              <a:rPr lang="es-CO" dirty="0">
                <a:latin typeface="Trebuchet MS"/>
                <a:cs typeface="Trebuchet MS"/>
              </a:rPr>
              <a:t>  Elaboro hipótesis acerca del sentido global de los textos, antes y durante el proceso de lectura, para el efecto, me apoyo en mis </a:t>
            </a:r>
            <a:r>
              <a:rPr lang="es-CO" dirty="0" smtClean="0">
                <a:latin typeface="Trebuchet MS"/>
                <a:cs typeface="Trebuchet MS"/>
              </a:rPr>
              <a:t>conocimientos </a:t>
            </a:r>
            <a:r>
              <a:rPr lang="es-CO" dirty="0">
                <a:latin typeface="Trebuchet MS"/>
                <a:cs typeface="Trebuchet MS"/>
              </a:rPr>
              <a:t>previos, las imágenes y los </a:t>
            </a:r>
            <a:r>
              <a:rPr lang="es-CO" dirty="0" smtClean="0">
                <a:latin typeface="Trebuchet MS"/>
                <a:cs typeface="Trebuchet MS"/>
              </a:rPr>
              <a:t>títulos.</a:t>
            </a:r>
          </a:p>
          <a:p>
            <a:endParaRPr lang="es-CO" dirty="0">
              <a:latin typeface="Trebuchet MS"/>
              <a:cs typeface="Trebuchet MS"/>
            </a:endParaRPr>
          </a:p>
          <a:p>
            <a:r>
              <a:rPr lang="es-CO" b="1" dirty="0">
                <a:latin typeface="Trebuchet MS"/>
                <a:cs typeface="Trebuchet MS"/>
              </a:rPr>
              <a:t>DERECHOS BÁSICOS DE APRENDIZAJE:</a:t>
            </a:r>
            <a:br>
              <a:rPr lang="es-CO" b="1" dirty="0">
                <a:latin typeface="Trebuchet MS"/>
                <a:cs typeface="Trebuchet MS"/>
              </a:rPr>
            </a:br>
            <a:r>
              <a:rPr lang="es-CO" dirty="0">
                <a:latin typeface="Trebuchet MS"/>
                <a:cs typeface="Trebuchet MS"/>
              </a:rPr>
              <a:t>6. Reconoce sonidos de grafías iniciales y finales de las </a:t>
            </a:r>
            <a:r>
              <a:rPr lang="es-CO" dirty="0" smtClean="0">
                <a:latin typeface="Trebuchet MS"/>
                <a:cs typeface="Trebuchet MS"/>
              </a:rPr>
              <a:t>palabras.</a:t>
            </a:r>
          </a:p>
          <a:p>
            <a:r>
              <a:rPr lang="es-CO" dirty="0" smtClean="0">
                <a:latin typeface="Trebuchet MS"/>
                <a:cs typeface="Trebuchet MS"/>
              </a:rPr>
              <a:t>8</a:t>
            </a:r>
            <a:r>
              <a:rPr lang="es-CO" dirty="0">
                <a:latin typeface="Trebuchet MS"/>
                <a:cs typeface="Trebuchet MS"/>
              </a:rPr>
              <a:t>. Describe objetos comunes y eventos usando vocabulario general y </a:t>
            </a:r>
            <a:r>
              <a:rPr lang="es-CO" dirty="0" smtClean="0">
                <a:latin typeface="Trebuchet MS"/>
                <a:cs typeface="Trebuchet MS"/>
              </a:rPr>
              <a:t>específico. </a:t>
            </a:r>
          </a:p>
          <a:p>
            <a:r>
              <a:rPr lang="es-CO" dirty="0" smtClean="0">
                <a:latin typeface="Trebuchet MS"/>
                <a:cs typeface="Trebuchet MS"/>
              </a:rPr>
              <a:t>9</a:t>
            </a:r>
            <a:r>
              <a:rPr lang="es-CO" dirty="0">
                <a:latin typeface="Trebuchet MS"/>
                <a:cs typeface="Trebuchet MS"/>
              </a:rPr>
              <a:t>. Clasifica palabras en </a:t>
            </a:r>
            <a:r>
              <a:rPr lang="es-CO" dirty="0" smtClean="0">
                <a:latin typeface="Trebuchet MS"/>
                <a:cs typeface="Trebuchet MS"/>
              </a:rPr>
              <a:t>categorías.</a:t>
            </a:r>
            <a:r>
              <a:rPr lang="es-CO" dirty="0">
                <a:latin typeface="Trebuchet MS"/>
                <a:cs typeface="Trebuchet MS"/>
              </a:rPr>
              <a:t/>
            </a:r>
            <a:br>
              <a:rPr lang="es-CO" dirty="0">
                <a:latin typeface="Trebuchet MS"/>
                <a:cs typeface="Trebuchet MS"/>
              </a:rPr>
            </a:br>
            <a:r>
              <a:rPr lang="es-CO" dirty="0">
                <a:latin typeface="Trebuchet MS"/>
                <a:cs typeface="Trebuchet MS"/>
              </a:rPr>
              <a:t>13. Usa referencias como el título e ilustraciones para comprender un escrito </a:t>
            </a:r>
            <a:endParaRPr lang="es-CO" dirty="0" smtClean="0">
              <a:latin typeface="Trebuchet MS"/>
              <a:cs typeface="Trebuchet MS"/>
            </a:endParaRPr>
          </a:p>
          <a:p>
            <a:r>
              <a:rPr lang="es-CO" dirty="0" smtClean="0">
                <a:latin typeface="Trebuchet MS"/>
                <a:cs typeface="Trebuchet MS"/>
              </a:rPr>
              <a:t>14</a:t>
            </a:r>
            <a:r>
              <a:rPr lang="es-CO" dirty="0">
                <a:latin typeface="Trebuchet MS"/>
                <a:cs typeface="Trebuchet MS"/>
              </a:rPr>
              <a:t>. Organiza los eventos de una historia en la secuencia </a:t>
            </a:r>
            <a:r>
              <a:rPr lang="es-CO" dirty="0" smtClean="0">
                <a:latin typeface="Trebuchet MS"/>
                <a:cs typeface="Trebuchet MS"/>
              </a:rPr>
              <a:t>correcta.</a:t>
            </a:r>
            <a:r>
              <a:rPr lang="es-CO" dirty="0">
                <a:latin typeface="Trebuchet MS"/>
                <a:cs typeface="Trebuchet MS"/>
              </a:rPr>
              <a:t/>
            </a:r>
            <a:br>
              <a:rPr lang="es-CO" dirty="0">
                <a:latin typeface="Trebuchet MS"/>
                <a:cs typeface="Trebuchet MS"/>
              </a:rPr>
            </a:br>
            <a:r>
              <a:rPr lang="es-CO" dirty="0">
                <a:latin typeface="Trebuchet MS"/>
                <a:cs typeface="Trebuchet MS"/>
              </a:rPr>
              <a:t>15. Reconoce el tema, los personajes, y el lugar en el que sucede una </a:t>
            </a:r>
            <a:r>
              <a:rPr lang="es-CO" dirty="0" smtClean="0">
                <a:latin typeface="Trebuchet MS"/>
                <a:cs typeface="Trebuchet MS"/>
              </a:rPr>
              <a:t>historia.</a:t>
            </a:r>
            <a:endParaRPr lang="es-CO" dirty="0"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3284984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GRADO 1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9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363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1: Miro y cuento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05880" y="2909865"/>
            <a:ext cx="457689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¿Qué es leer una imagen?</a:t>
            </a: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Actividad de pre-lectura</a:t>
            </a: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Activación de conocimientos previos</a:t>
            </a:r>
          </a:p>
          <a:p>
            <a:endParaRPr lang="es-CO" sz="1400" b="1" dirty="0">
              <a:latin typeface="Trebuchet MS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46336" y="1988840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3284984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Mascotas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6" name="Imagen 5" descr="Captura de pantalla 2015-08-05 a la(s) 7.41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4293592" cy="57413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99792" y="1268760"/>
            <a:ext cx="3456384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3284984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Mascotas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620688"/>
            <a:ext cx="2592288" cy="18184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260648"/>
            <a:ext cx="3048000" cy="2260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2852936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3284984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Mascotas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764704"/>
            <a:ext cx="2520280" cy="1734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3068960"/>
            <a:ext cx="3416300" cy="23749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15776"/>
            <a:ext cx="2857500" cy="285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8144" y="3284984"/>
            <a:ext cx="3059665" cy="2036068"/>
          </a:xfrm>
          <a:prstGeom prst="rect">
            <a:avLst/>
          </a:prstGeom>
        </p:spPr>
      </p:pic>
      <p:sp>
        <p:nvSpPr>
          <p:cNvPr id="10" name="CuadroTexto 9">
            <a:hlinkClick r:id="rId10" action="ppaction://hlinkfile"/>
          </p:cNvPr>
          <p:cNvSpPr txBox="1"/>
          <p:nvPr/>
        </p:nvSpPr>
        <p:spPr>
          <a:xfrm>
            <a:off x="107504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Anexo 4a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226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3284984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mascotas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6" name="Imagen 5" descr="Captura de pantalla 2015-08-05 a la(s) 7.41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4293592" cy="5741316"/>
          </a:xfrm>
          <a:prstGeom prst="rect">
            <a:avLst/>
          </a:prstGeom>
        </p:spPr>
      </p:pic>
      <p:sp>
        <p:nvSpPr>
          <p:cNvPr id="3" name="CuadroTexto 2">
            <a:hlinkClick r:id="rId7" action="ppaction://hlinkfile"/>
          </p:cNvPr>
          <p:cNvSpPr txBox="1"/>
          <p:nvPr/>
        </p:nvSpPr>
        <p:spPr>
          <a:xfrm>
            <a:off x="539552" y="4509120"/>
            <a:ext cx="1891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ANEXO3: TEXTOS ENTREGABLES PARA ESTUDIANTES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2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385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2: Hagamos Rimas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86535" y="2636912"/>
            <a:ext cx="457689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¿Qué es leer una imagen?</a:t>
            </a: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Actividad de pre-lectura</a:t>
            </a: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Activación de conocimientos previos</a:t>
            </a:r>
          </a:p>
          <a:p>
            <a:endParaRPr lang="es-CO" sz="1400" b="1" dirty="0">
              <a:latin typeface="Trebuchet MS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46336" y="1988840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SECUENCIA DIDÁCTICA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808" y="260648"/>
            <a:ext cx="538234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500" dirty="0" smtClean="0">
                <a:latin typeface="Trebuchet MS"/>
                <a:cs typeface="Trebuchet MS"/>
              </a:rPr>
              <a:t>5 sesiones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43022"/>
              </p:ext>
            </p:extLst>
          </p:nvPr>
        </p:nvGraphicFramePr>
        <p:xfrm>
          <a:off x="2469468" y="1581527"/>
          <a:ext cx="6131024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6827"/>
                <a:gridCol w="358419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SESIÓN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Objetivo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MIRO Y CUENTO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Utilizar las ilustraciones y el título de un texto escrito para hacer predicciones.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¡HAGAMOS RIMAS!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Identificar y repetir las rimas del texto.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¿CÓMO TE SUENA?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destrezas fonológicas   para reconocer el fonema inicial y final de las palabras.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“CUENTO HISTORIAS Y RELATOS”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la comprensión de lectura oral.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¿QUIÉN ES QUIÉN?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Identificar  el tema central de una historia.</a:t>
                      </a:r>
                      <a:endParaRPr lang="es-CO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Describir los personajes de una historia usando sinónimos.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616883"/>
            <a:ext cx="915976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88615" y="2636912"/>
            <a:ext cx="68436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STS I-3.1.A</a:t>
            </a:r>
          </a:p>
          <a:p>
            <a:pPr algn="r"/>
            <a:r>
              <a:rPr lang="es-ES" sz="2800" dirty="0">
                <a:solidFill>
                  <a:schemeClr val="bg1"/>
                </a:solidFill>
              </a:rPr>
              <a:t>Derechos Básicos de Aprendizaje en lenguaje. </a:t>
            </a:r>
            <a:endParaRPr lang="es-CO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5122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0302"/>
            <a:ext cx="1345392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238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Hagamos Rimas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79712" y="2564904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latin typeface="Trebuchet MS"/>
                <a:cs typeface="Trebuchet MS"/>
              </a:rPr>
              <a:t>¿Para qué sirve hacer rimas en etapas iniciales de aprendizaje de lectura?</a:t>
            </a:r>
            <a:endParaRPr lang="es-ES" sz="3200" b="1" i="1" dirty="0">
              <a:latin typeface="Trebuchet MS"/>
              <a:cs typeface="Trebuchet MS"/>
            </a:endParaRPr>
          </a:p>
          <a:p>
            <a:pPr algn="ctr"/>
            <a:endParaRPr lang="es-CO" sz="3200" b="1" dirty="0">
              <a:latin typeface="Trebuchet MS"/>
              <a:cs typeface="Trebuchet MS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238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Hagamos Rimas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484784"/>
            <a:ext cx="78099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latin typeface="Trebuchet MS"/>
                <a:cs typeface="Trebuchet MS"/>
              </a:rPr>
              <a:t>El estudiante: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latin typeface="Trebuchet MS"/>
                <a:cs typeface="Trebuchet MS"/>
              </a:rPr>
              <a:t>M</a:t>
            </a:r>
            <a:r>
              <a:rPr lang="es-ES" sz="2000" dirty="0" smtClean="0">
                <a:latin typeface="Trebuchet MS"/>
                <a:cs typeface="Trebuchet MS"/>
              </a:rPr>
              <a:t>anipula </a:t>
            </a:r>
            <a:r>
              <a:rPr lang="es-ES" sz="2000" dirty="0">
                <a:latin typeface="Trebuchet MS"/>
                <a:cs typeface="Trebuchet MS"/>
              </a:rPr>
              <a:t>unidades de lenguaje (</a:t>
            </a:r>
            <a:r>
              <a:rPr lang="es-ES" sz="2000" dirty="0" smtClean="0">
                <a:latin typeface="Trebuchet MS"/>
                <a:cs typeface="Trebuchet MS"/>
              </a:rPr>
              <a:t>fonema, grafema</a:t>
            </a:r>
            <a:r>
              <a:rPr lang="es-ES" sz="2000" dirty="0">
                <a:latin typeface="Trebuchet MS"/>
                <a:cs typeface="Trebuchet MS"/>
              </a:rPr>
              <a:t>, palabra).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latin typeface="Trebuchet MS"/>
                <a:cs typeface="Trebuchet MS"/>
              </a:rPr>
              <a:t>P</a:t>
            </a:r>
            <a:r>
              <a:rPr lang="es-ES" sz="2000" dirty="0" smtClean="0">
                <a:latin typeface="Trebuchet MS"/>
                <a:cs typeface="Trebuchet MS"/>
              </a:rPr>
              <a:t>arte </a:t>
            </a:r>
            <a:r>
              <a:rPr lang="es-ES" sz="2000" dirty="0">
                <a:latin typeface="Trebuchet MS"/>
                <a:cs typeface="Trebuchet MS"/>
              </a:rPr>
              <a:t>palabras en unidades </a:t>
            </a:r>
            <a:r>
              <a:rPr lang="es-ES" sz="2000" dirty="0" smtClean="0">
                <a:latin typeface="Trebuchet MS"/>
                <a:cs typeface="Trebuchet MS"/>
              </a:rPr>
              <a:t>más pequeñas </a:t>
            </a:r>
            <a:r>
              <a:rPr lang="es-ES" sz="2000" dirty="0">
                <a:latin typeface="Trebuchet MS"/>
                <a:cs typeface="Trebuchet MS"/>
              </a:rPr>
              <a:t>de manera activa y divertida. </a:t>
            </a:r>
            <a:endParaRPr lang="es-ES" sz="2000" dirty="0" smtClean="0"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 smtClean="0">
                <a:latin typeface="Trebuchet MS"/>
                <a:cs typeface="Trebuchet MS"/>
              </a:rPr>
              <a:t>Identifica </a:t>
            </a:r>
            <a:r>
              <a:rPr lang="es-ES" sz="2000" dirty="0">
                <a:latin typeface="Trebuchet MS"/>
                <a:cs typeface="Trebuchet MS"/>
              </a:rPr>
              <a:t>sonidos y unidades sonoras similares que le permiten hacer generalizaciones y secuencias.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 smtClean="0">
                <a:latin typeface="Trebuchet MS"/>
                <a:cs typeface="Trebuchet MS"/>
              </a:rPr>
              <a:t>Aumenta </a:t>
            </a:r>
            <a:r>
              <a:rPr lang="es-ES" sz="2000" dirty="0">
                <a:latin typeface="Trebuchet MS"/>
                <a:cs typeface="Trebuchet MS"/>
              </a:rPr>
              <a:t>el vocabulario.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latin typeface="Trebuchet MS"/>
                <a:cs typeface="Trebuchet MS"/>
              </a:rPr>
              <a:t>C</a:t>
            </a:r>
            <a:r>
              <a:rPr lang="es-ES" sz="2000" dirty="0" smtClean="0">
                <a:latin typeface="Trebuchet MS"/>
                <a:cs typeface="Trebuchet MS"/>
              </a:rPr>
              <a:t>rea </a:t>
            </a:r>
            <a:r>
              <a:rPr lang="es-ES" sz="2000" dirty="0">
                <a:latin typeface="Trebuchet MS"/>
                <a:cs typeface="Trebuchet MS"/>
              </a:rPr>
              <a:t>bibliotecas mentales de patrones </a:t>
            </a:r>
            <a:r>
              <a:rPr lang="es-ES" sz="2000" dirty="0" smtClean="0">
                <a:latin typeface="Trebuchet MS"/>
                <a:cs typeface="Trebuchet MS"/>
              </a:rPr>
              <a:t>ortográficos. </a:t>
            </a:r>
            <a:endParaRPr lang="es-ES" sz="2000" dirty="0"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latin typeface="Trebuchet MS"/>
                <a:cs typeface="Trebuchet MS"/>
              </a:rPr>
              <a:t>C</a:t>
            </a:r>
            <a:r>
              <a:rPr lang="es-ES" sz="2000" dirty="0" smtClean="0">
                <a:latin typeface="Trebuchet MS"/>
                <a:cs typeface="Trebuchet MS"/>
              </a:rPr>
              <a:t>imienta sólidamente </a:t>
            </a:r>
            <a:r>
              <a:rPr lang="es-ES" sz="2000" dirty="0">
                <a:latin typeface="Trebuchet MS"/>
                <a:cs typeface="Trebuchet MS"/>
              </a:rPr>
              <a:t>el lenguaje escrito. </a:t>
            </a:r>
          </a:p>
          <a:p>
            <a:pPr>
              <a:lnSpc>
                <a:spcPct val="150000"/>
              </a:lnSpc>
            </a:pPr>
            <a:endParaRPr lang="es-CO" sz="2000" b="1" dirty="0">
              <a:latin typeface="Trebuchet MS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238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Hagamos Rimas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84482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dirty="0" smtClean="0">
                <a:latin typeface="Trebuchet MS"/>
                <a:cs typeface="Trebuchet MS"/>
              </a:rPr>
              <a:t>A B C D E F G H I J K L M N O P Q R S T U V W X Y Z</a:t>
            </a:r>
            <a:endParaRPr lang="es-ES" sz="2000" b="1" i="1" dirty="0">
              <a:latin typeface="Trebuchet MS"/>
              <a:cs typeface="Trebuchet MS"/>
            </a:endParaRPr>
          </a:p>
          <a:p>
            <a:endParaRPr lang="es-CO" sz="2000" b="1" dirty="0">
              <a:latin typeface="Trebuchet MS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6168"/>
              </p:ext>
            </p:extLst>
          </p:nvPr>
        </p:nvGraphicFramePr>
        <p:xfrm>
          <a:off x="1331640" y="256490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FINAL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INA, ATO, ITO,</a:t>
                      </a:r>
                      <a:r>
                        <a:rPr lang="es-ES" baseline="0" dirty="0" smtClean="0"/>
                        <a:t> ANA, ESA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PALABRAS</a:t>
                      </a:r>
                      <a:r>
                        <a:rPr lang="es-ES" b="1" baseline="0" dirty="0" smtClean="0"/>
                        <a:t> REALES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PALABRAS FALSAS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9552" y="472514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SECUENCIA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TRABAJO INDIVIDUAL: identificar palabras que riman en el texto. 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TRABAJO EN PAREJAS O GRUPO PEQUEÑO: lotería de rimas </a:t>
            </a:r>
            <a:r>
              <a:rPr lang="es-ES" dirty="0" smtClean="0">
                <a:hlinkClick r:id="rId8" action="ppaction://hlinkfile"/>
              </a:rPr>
              <a:t>Anexo 4c.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18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SECUENCIA DIDÁCTICA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808" y="260648"/>
            <a:ext cx="538234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500" dirty="0" smtClean="0">
                <a:latin typeface="Trebuchet MS"/>
                <a:cs typeface="Trebuchet MS"/>
              </a:rPr>
              <a:t>5 sesiones</a:t>
            </a:r>
          </a:p>
        </p:txBody>
      </p:sp>
      <p:pic>
        <p:nvPicPr>
          <p:cNvPr id="6" name="Imagen 5" descr="Captura de pantalla 2015-07-27 a la(s) 10.18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6731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5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3: ¿Cómo te suena?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1520" y="1412777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¿Cómo se desarrolla la conciencia fonológica en el aula?</a:t>
            </a:r>
          </a:p>
          <a:p>
            <a:pPr algn="just"/>
            <a:endParaRPr lang="es-ES" sz="1000" b="1" i="1" baseline="30000" dirty="0" smtClean="0"/>
          </a:p>
          <a:p>
            <a:pPr algn="just"/>
            <a:r>
              <a:rPr lang="es-ES" sz="2500" baseline="30000" dirty="0" smtClean="0"/>
              <a:t>Recuerde </a:t>
            </a:r>
            <a:r>
              <a:rPr lang="es-ES" sz="2500" baseline="30000" dirty="0"/>
              <a:t>que la conciencia fonológica se desarrolla mediante la incorporación en el aula de actividades concretas y específicas que tienen como finalidad el desarrollo de la lectura y la ortografía o correcta escritura de las palabras. La conciencia fonológica se concreta en unas habilidades fonológicas que son las formas en las que el estudiante manipula los fonemas. Estas destrezas son:</a:t>
            </a:r>
          </a:p>
          <a:p>
            <a:pPr>
              <a:lnSpc>
                <a:spcPct val="150000"/>
              </a:lnSpc>
            </a:pPr>
            <a:r>
              <a:rPr lang="es-ES" sz="2500" baseline="30000" dirty="0"/>
              <a:t>a. </a:t>
            </a:r>
            <a:r>
              <a:rPr lang="es-ES" sz="2500" b="1" baseline="30000" dirty="0"/>
              <a:t>Discriminación: </a:t>
            </a:r>
            <a:r>
              <a:rPr lang="es-ES" sz="2500" baseline="30000" dirty="0"/>
              <a:t>distinguir los distintos fonemas y sonidos.</a:t>
            </a:r>
          </a:p>
          <a:p>
            <a:pPr>
              <a:lnSpc>
                <a:spcPct val="150000"/>
              </a:lnSpc>
            </a:pPr>
            <a:r>
              <a:rPr lang="es-ES" sz="2500" baseline="30000" dirty="0" smtClean="0"/>
              <a:t>b</a:t>
            </a:r>
            <a:r>
              <a:rPr lang="es-ES" sz="2500" baseline="30000" dirty="0"/>
              <a:t>. </a:t>
            </a:r>
            <a:r>
              <a:rPr lang="es-ES" sz="2500" b="1" baseline="30000" dirty="0"/>
              <a:t>Separación: </a:t>
            </a:r>
            <a:r>
              <a:rPr lang="es-ES" sz="2500" baseline="30000" dirty="0"/>
              <a:t>división de fonemas o silabas de una palabra.</a:t>
            </a:r>
          </a:p>
          <a:p>
            <a:pPr>
              <a:lnSpc>
                <a:spcPct val="150000"/>
              </a:lnSpc>
            </a:pPr>
            <a:r>
              <a:rPr lang="es-ES" sz="2500" baseline="30000" dirty="0"/>
              <a:t>c. </a:t>
            </a:r>
            <a:r>
              <a:rPr lang="es-ES" sz="2500" b="1" baseline="30000" dirty="0"/>
              <a:t>Comparación: </a:t>
            </a:r>
            <a:r>
              <a:rPr lang="es-ES" sz="2500" baseline="30000" dirty="0"/>
              <a:t>establecer similitudes y diferencias </a:t>
            </a:r>
            <a:r>
              <a:rPr lang="es-ES" sz="2500" baseline="30000" dirty="0" smtClean="0"/>
              <a:t>entre  los </a:t>
            </a:r>
            <a:r>
              <a:rPr lang="es-ES" sz="2500" baseline="30000" dirty="0"/>
              <a:t>fonemas o las silabas que forman una palabra.</a:t>
            </a:r>
          </a:p>
          <a:p>
            <a:pPr>
              <a:lnSpc>
                <a:spcPct val="150000"/>
              </a:lnSpc>
            </a:pPr>
            <a:r>
              <a:rPr lang="es-ES" sz="2500" baseline="30000" dirty="0" smtClean="0"/>
              <a:t>d</a:t>
            </a:r>
            <a:r>
              <a:rPr lang="es-ES" sz="2500" baseline="30000" dirty="0"/>
              <a:t>. </a:t>
            </a:r>
            <a:r>
              <a:rPr lang="es-ES" sz="2500" b="1" baseline="30000" dirty="0"/>
              <a:t>Unión: </a:t>
            </a:r>
            <a:r>
              <a:rPr lang="es-ES" sz="2500" baseline="30000" dirty="0"/>
              <a:t>juntar fonemas o silabas para formar una palabra.</a:t>
            </a:r>
          </a:p>
          <a:p>
            <a:pPr>
              <a:lnSpc>
                <a:spcPct val="150000"/>
              </a:lnSpc>
            </a:pPr>
            <a:r>
              <a:rPr lang="es-ES" sz="2500" baseline="30000" dirty="0" smtClean="0"/>
              <a:t>e</a:t>
            </a:r>
            <a:r>
              <a:rPr lang="es-ES" sz="2500" baseline="30000" dirty="0"/>
              <a:t>. </a:t>
            </a:r>
            <a:r>
              <a:rPr lang="es-ES" sz="2500" b="1" baseline="30000" dirty="0"/>
              <a:t>Omisión: </a:t>
            </a:r>
            <a:r>
              <a:rPr lang="es-ES" sz="2500" baseline="30000" dirty="0"/>
              <a:t>quitar un fonema o sílaba.</a:t>
            </a:r>
          </a:p>
          <a:p>
            <a:pPr>
              <a:lnSpc>
                <a:spcPct val="150000"/>
              </a:lnSpc>
            </a:pPr>
            <a:r>
              <a:rPr lang="es-ES" sz="2500" baseline="30000" dirty="0"/>
              <a:t>f. </a:t>
            </a:r>
            <a:r>
              <a:rPr lang="es-ES" sz="2500" b="1" baseline="30000" dirty="0"/>
              <a:t>Sustitución</a:t>
            </a:r>
            <a:r>
              <a:rPr lang="es-ES" sz="2500" baseline="30000" dirty="0"/>
              <a:t>: cambiar un fonema por otro.</a:t>
            </a:r>
          </a:p>
          <a:p>
            <a:pPr>
              <a:lnSpc>
                <a:spcPct val="150000"/>
              </a:lnSpc>
            </a:pPr>
            <a:r>
              <a:rPr lang="es-ES" sz="2500" baseline="30000" dirty="0"/>
              <a:t>g. </a:t>
            </a:r>
            <a:r>
              <a:rPr lang="es-ES" sz="2500" b="1" baseline="30000" dirty="0"/>
              <a:t>Conteo: </a:t>
            </a:r>
            <a:r>
              <a:rPr lang="es-ES" sz="2500" baseline="30000" dirty="0"/>
              <a:t>poder decir cuántos fonemas o silabas hay en una palabra.</a:t>
            </a:r>
          </a:p>
        </p:txBody>
      </p:sp>
    </p:spTree>
    <p:extLst>
      <p:ext uri="{BB962C8B-B14F-4D97-AF65-F5344CB8AC3E}">
        <p14:creationId xmlns:p14="http://schemas.microsoft.com/office/powerpoint/2010/main" val="38916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5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3: ¿Cómo te suena?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184482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latin typeface="Trebuchet MS"/>
                <a:cs typeface="Trebuchet MS"/>
              </a:rPr>
              <a:t>Adela</a:t>
            </a:r>
          </a:p>
          <a:p>
            <a:pPr algn="ctr"/>
            <a:r>
              <a:rPr lang="es-ES" sz="2000" dirty="0" smtClean="0">
                <a:latin typeface="Trebuchet MS"/>
                <a:cs typeface="Trebuchet MS"/>
              </a:rPr>
              <a:t>Sonido inicial</a:t>
            </a:r>
          </a:p>
          <a:p>
            <a:pPr algn="ctr"/>
            <a:r>
              <a:rPr lang="es-ES" sz="2000" dirty="0" smtClean="0">
                <a:latin typeface="Trebuchet MS"/>
                <a:cs typeface="Trebuchet MS"/>
              </a:rPr>
              <a:t>Sonido final</a:t>
            </a:r>
          </a:p>
          <a:p>
            <a:pPr algn="ctr"/>
            <a:r>
              <a:rPr lang="es-ES" sz="2000" dirty="0" smtClean="0">
                <a:latin typeface="Trebuchet MS"/>
                <a:cs typeface="Trebuchet MS"/>
              </a:rPr>
              <a:t>Sílabas</a:t>
            </a:r>
          </a:p>
          <a:p>
            <a:pPr algn="ctr"/>
            <a:r>
              <a:rPr lang="es-ES" sz="2000" dirty="0" smtClean="0">
                <a:latin typeface="Trebuchet MS"/>
                <a:cs typeface="Trebuchet MS"/>
              </a:rPr>
              <a:t>Sonidos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39552" y="42210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SECUENCIA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TRABAJO EN GRUPO: identificar palabras que empiezan con /a/ y aplaudir cuando las encuentren, levantar la mano cuando finalicen con /a/. Enriquecimiento: levantarse si empiezan y terminan con /a/</a:t>
            </a:r>
          </a:p>
        </p:txBody>
      </p:sp>
    </p:spTree>
    <p:extLst>
      <p:ext uri="{BB962C8B-B14F-4D97-AF65-F5344CB8AC3E}">
        <p14:creationId xmlns:p14="http://schemas.microsoft.com/office/powerpoint/2010/main" val="589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56606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5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3: ¿Cómo te suena?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18704"/>
              </p:ext>
            </p:extLst>
          </p:nvPr>
        </p:nvGraphicFramePr>
        <p:xfrm>
          <a:off x="1043608" y="1988840"/>
          <a:ext cx="669674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Palabra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Sonido inicial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Sonido final</a:t>
                      </a:r>
                      <a:r>
                        <a:rPr lang="es-ES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Número de sílabas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Erizo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Enrique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Urraca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Úrsula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Iguana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Irene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rebuchet MS"/>
                          <a:cs typeface="Trebuchet MS"/>
                        </a:rPr>
                        <a:t>Oso</a:t>
                      </a:r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1560" y="55172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¿Qué otras reglas podríamos poner para enriquecer la conciencia fonológica teniendo como recurso la lectura?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0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SECUENCIA DIDÁCTICA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808" y="260648"/>
            <a:ext cx="538234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500" dirty="0" smtClean="0">
                <a:latin typeface="Trebuchet MS"/>
                <a:cs typeface="Trebuchet MS"/>
              </a:rPr>
              <a:t>5 sesiones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87372"/>
              </p:ext>
            </p:extLst>
          </p:nvPr>
        </p:nvGraphicFramePr>
        <p:xfrm>
          <a:off x="2469468" y="1581527"/>
          <a:ext cx="6131024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6827"/>
                <a:gridCol w="358419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SESIÓN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Objetivo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MIRO Y CUENTO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Utilizar las ilustraciones y el título de un texto escrito para hacer predicciones.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¡HAGAMOS RIMAS!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Identificar y repetir las rimas del texto.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¿CÓMO TE SUENA?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destrezas fonológicas   para reconocer el fonema inicial y final de las palabras.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“CUENTO HISTORIAS Y RELATOS”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la comprensión de lectura oral.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¿QUIÉN ES QUIÉN?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Identificar  el tema central de una historia.</a:t>
                      </a:r>
                      <a:endParaRPr lang="es-CO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Describir los personajes de una historia usando sinónimos.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5955918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572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4: </a:t>
            </a:r>
            <a:r>
              <a:rPr lang="es-CO" sz="2400" b="1" dirty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¡</a:t>
            </a:r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Cuento historias y relatos!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92080" y="96786"/>
            <a:ext cx="40750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1520" y="1697224"/>
            <a:ext cx="8280920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baseline="30000" dirty="0" smtClean="0">
                <a:latin typeface="Trebuchet MS"/>
                <a:cs typeface="Trebuchet MS"/>
              </a:rPr>
              <a:t>Conceptos </a:t>
            </a:r>
            <a:r>
              <a:rPr lang="es-ES" sz="3600" b="1" baseline="30000" dirty="0">
                <a:latin typeface="Trebuchet MS"/>
                <a:cs typeface="Trebuchet MS"/>
              </a:rPr>
              <a:t>implícitos en la comprensión de lectura </a:t>
            </a:r>
            <a:r>
              <a:rPr lang="es-ES" sz="3600" b="1" baseline="30000" dirty="0" smtClean="0">
                <a:latin typeface="Trebuchet MS"/>
                <a:cs typeface="Trebuchet MS"/>
              </a:rPr>
              <a:t>oral</a:t>
            </a:r>
            <a:endParaRPr lang="es-ES" sz="3600" b="1" baseline="30000" dirty="0">
              <a:latin typeface="Trebuchet MS"/>
              <a:cs typeface="Trebuchet MS"/>
            </a:endParaRPr>
          </a:p>
          <a:p>
            <a:endParaRPr lang="es-ES" sz="1000" b="1" i="1" baseline="30000" dirty="0" smtClean="0">
              <a:latin typeface="Trebuchet MS"/>
              <a:cs typeface="Trebuchet MS"/>
            </a:endParaRP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Selectividad de la </a:t>
            </a:r>
            <a:r>
              <a:rPr lang="es-ES" sz="2000" dirty="0" smtClean="0">
                <a:latin typeface="Trebuchet MS"/>
                <a:cs typeface="Trebuchet MS"/>
              </a:rPr>
              <a:t>información </a:t>
            </a:r>
            <a:endParaRPr lang="es-ES" sz="2000" dirty="0">
              <a:latin typeface="Trebuchet MS"/>
              <a:cs typeface="Trebuchet MS"/>
            </a:endParaRP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Hacerse preguntas </a:t>
            </a: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Sintetizar </a:t>
            </a:r>
            <a:r>
              <a:rPr lang="es-ES" sz="2000" dirty="0" smtClean="0">
                <a:latin typeface="Trebuchet MS"/>
                <a:cs typeface="Trebuchet MS"/>
              </a:rPr>
              <a:t>información </a:t>
            </a:r>
            <a:endParaRPr lang="es-ES" sz="2000" dirty="0">
              <a:latin typeface="Trebuchet MS"/>
              <a:cs typeface="Trebuchet MS"/>
            </a:endParaRP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Hacer inferencias </a:t>
            </a: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Hacer predicciones </a:t>
            </a: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Interpretar </a:t>
            </a:r>
          </a:p>
          <a:p>
            <a:pPr algn="ctr">
              <a:lnSpc>
                <a:spcPct val="200000"/>
              </a:lnSpc>
            </a:pPr>
            <a:r>
              <a:rPr lang="es-ES" sz="2000" dirty="0">
                <a:latin typeface="Trebuchet MS"/>
                <a:cs typeface="Trebuchet MS"/>
              </a:rPr>
              <a:t>Imaginar </a:t>
            </a:r>
          </a:p>
        </p:txBody>
      </p:sp>
    </p:spTree>
    <p:extLst>
      <p:ext uri="{BB962C8B-B14F-4D97-AF65-F5344CB8AC3E}">
        <p14:creationId xmlns:p14="http://schemas.microsoft.com/office/powerpoint/2010/main" val="2267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5955918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61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4: ADELA Y SUS AMIGOS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52971" y="47567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1520" y="263691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baseline="30000" dirty="0" smtClean="0">
                <a:latin typeface="Trebuchet MS"/>
                <a:cs typeface="Trebuchet MS"/>
              </a:rPr>
              <a:t>VALORES</a:t>
            </a:r>
          </a:p>
          <a:p>
            <a:pPr algn="ctr"/>
            <a:endParaRPr lang="es-ES" sz="3600" b="1" i="1" baseline="30000" dirty="0">
              <a:latin typeface="Trebuchet MS"/>
              <a:cs typeface="Trebuchet MS"/>
            </a:endParaRPr>
          </a:p>
          <a:p>
            <a:pPr algn="ctr"/>
            <a:r>
              <a:rPr lang="es-ES" sz="3600" b="1" i="1" baseline="30000" dirty="0" smtClean="0">
                <a:latin typeface="Trebuchet MS"/>
                <a:cs typeface="Trebuchet MS"/>
              </a:rPr>
              <a:t>VOCABULARIO</a:t>
            </a:r>
          </a:p>
          <a:p>
            <a:pPr algn="ctr"/>
            <a:endParaRPr lang="es-ES" sz="3600" b="1" i="1" baseline="30000" dirty="0">
              <a:latin typeface="Trebuchet MS"/>
              <a:cs typeface="Trebuchet MS"/>
            </a:endParaRPr>
          </a:p>
          <a:p>
            <a:pPr algn="ctr"/>
            <a:r>
              <a:rPr lang="es-ES" sz="3600" b="1" i="1" baseline="30000" dirty="0" smtClean="0">
                <a:latin typeface="Trebuchet MS"/>
                <a:cs typeface="Trebuchet MS"/>
              </a:rPr>
              <a:t>SECUENCIA</a:t>
            </a:r>
            <a:endParaRPr lang="es-ES" sz="1000" b="1" i="1" baseline="300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31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427984" y="2616883"/>
            <a:ext cx="471601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36096" y="2880480"/>
            <a:ext cx="3473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es-CO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6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8818"/>
            <a:ext cx="1296144" cy="6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SECUENCIA DIDÁCTICA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808" y="260648"/>
            <a:ext cx="538234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500" dirty="0" smtClean="0">
                <a:latin typeface="Trebuchet MS"/>
                <a:cs typeface="Trebuchet MS"/>
              </a:rPr>
              <a:t>5 sesiones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87372"/>
              </p:ext>
            </p:extLst>
          </p:nvPr>
        </p:nvGraphicFramePr>
        <p:xfrm>
          <a:off x="2469468" y="1581527"/>
          <a:ext cx="6131024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6827"/>
                <a:gridCol w="358419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SESIÓN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Objetivo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MIRO Y CUENTO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Utilizar las ilustraciones y el título de un texto escrito para hacer predicciones.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¡HAGAMOS RIMAS!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Identificar y repetir las rimas del texto.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¿CÓMO TE SUENA?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destrezas fonológicas   para reconocer el fonema inicial y final de las palabras.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“CUENTO HISTORIAS Y RELATOS”</a:t>
                      </a:r>
                      <a:endParaRPr lang="es-CO" sz="18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Desarrollar la comprensión de lectura oral.</a:t>
                      </a:r>
                      <a:endParaRPr lang="es-CO" sz="18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¿QUIÉN ES QUIÉN?</a:t>
                      </a:r>
                      <a:endParaRPr lang="es-CO" sz="18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Identificar  el tema central de una historia.</a:t>
                      </a:r>
                      <a:endParaRPr lang="es-CO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Describir los personajes de una historia usando sinónimos.</a:t>
                      </a:r>
                      <a:endParaRPr lang="es-CO" sz="18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73178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8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5: ¿Quién es quién?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2314"/>
              </p:ext>
            </p:extLst>
          </p:nvPr>
        </p:nvGraphicFramePr>
        <p:xfrm>
          <a:off x="1403648" y="198884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Personaje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Adjetivo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Oso</a:t>
                      </a:r>
                      <a:r>
                        <a:rPr lang="es-ES" baseline="0" dirty="0" smtClean="0"/>
                        <a:t> Octavio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perezoso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Irene</a:t>
                      </a:r>
                      <a:r>
                        <a:rPr lang="es-ES" baseline="0" dirty="0" smtClean="0"/>
                        <a:t> la Iguana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arriesgada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73178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8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5: ¿Quién es quién?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Captura de pantalla 2015-07-27 a la(s) 11.37.58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2915816" y="1526051"/>
            <a:ext cx="3857026" cy="44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73178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8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5: ¿Quién es quién?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aptura de pantalla 2015-07-27 a la(s) 11.38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897795" cy="3717032"/>
          </a:xfrm>
          <a:prstGeom prst="rect">
            <a:avLst/>
          </a:prstGeom>
        </p:spPr>
      </p:pic>
      <p:pic>
        <p:nvPicPr>
          <p:cNvPr id="4" name="Imagen 3" descr="Captura de pantalla 2015-07-27 a la(s) 11.38.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7"/>
            <a:ext cx="2664296" cy="3596799"/>
          </a:xfrm>
          <a:prstGeom prst="rect">
            <a:avLst/>
          </a:prstGeom>
        </p:spPr>
      </p:pic>
      <p:pic>
        <p:nvPicPr>
          <p:cNvPr id="6" name="Imagen 5" descr="Captura de pantalla 2015-07-27 a la(s) 11.38.2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78163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839485"/>
            <a:ext cx="4731782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hlinkClick r:id="rId3" action="ppaction://hlinkfile"/>
          </p:cNvPr>
          <p:cNvSpPr txBox="1"/>
          <p:nvPr/>
        </p:nvSpPr>
        <p:spPr>
          <a:xfrm>
            <a:off x="251078" y="863133"/>
            <a:ext cx="408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SESIÓN 5: ¿Quién es quién?</a:t>
            </a:r>
            <a:endParaRPr lang="es-CO" sz="24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116632"/>
            <a:ext cx="40750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FORMATIVA: 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file"/>
              </a:rPr>
              <a:t>Lista de chequeo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78687"/>
              </p:ext>
            </p:extLst>
          </p:nvPr>
        </p:nvGraphicFramePr>
        <p:xfrm>
          <a:off x="395536" y="2060848"/>
          <a:ext cx="82089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Personaje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Adjetivo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Sinónimos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Oso</a:t>
                      </a:r>
                      <a:r>
                        <a:rPr lang="es-ES" baseline="0" dirty="0" smtClean="0"/>
                        <a:t> Octavio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perezoso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Irene</a:t>
                      </a:r>
                      <a:r>
                        <a:rPr lang="es-ES" baseline="0" dirty="0" smtClean="0"/>
                        <a:t> la Iguana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arriesgada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1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20746" y="831417"/>
            <a:ext cx="915976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10527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Aportes y/o Preguntas</a:t>
            </a:r>
            <a:endParaRPr lang="es-CO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098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0873"/>
            <a:ext cx="1360783" cy="65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2484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3567" y="4365104"/>
            <a:ext cx="915976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10336" y="4616344"/>
            <a:ext cx="473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Gracias!</a:t>
            </a:r>
            <a:endParaRPr lang="es-CO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098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0873"/>
            <a:ext cx="1360783" cy="65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39752" y="3042825"/>
            <a:ext cx="652331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ebuchet MS"/>
                <a:cs typeface="Trebuchet MS"/>
              </a:rPr>
              <a:t>Los docentes </a:t>
            </a:r>
            <a:r>
              <a:rPr lang="es-ES" dirty="0" smtClean="0">
                <a:latin typeface="Trebuchet MS"/>
                <a:cs typeface="Trebuchet MS"/>
              </a:rPr>
              <a:t>reconocerán </a:t>
            </a:r>
            <a:r>
              <a:rPr lang="es-ES" dirty="0">
                <a:latin typeface="Trebuchet MS"/>
                <a:cs typeface="Trebuchet MS"/>
              </a:rPr>
              <a:t>las habilidades requeridas para el aprendizaje de la lectura y el tipo de actividades que deben </a:t>
            </a:r>
            <a:r>
              <a:rPr lang="es-ES" dirty="0" smtClean="0">
                <a:latin typeface="Trebuchet MS"/>
                <a:cs typeface="Trebuchet MS"/>
              </a:rPr>
              <a:t>diseñarse </a:t>
            </a:r>
            <a:r>
              <a:rPr lang="es-ES" dirty="0">
                <a:latin typeface="Trebuchet MS"/>
                <a:cs typeface="Trebuchet MS"/>
              </a:rPr>
              <a:t>para asegurar un proceso congruente con el enfoque </a:t>
            </a:r>
            <a:r>
              <a:rPr lang="es-ES" dirty="0" smtClean="0">
                <a:latin typeface="Trebuchet MS"/>
                <a:cs typeface="Trebuchet MS"/>
              </a:rPr>
              <a:t>fonético. </a:t>
            </a:r>
            <a:endParaRPr lang="es-ES" dirty="0"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140968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OBJETIVO</a:t>
            </a:r>
          </a:p>
          <a:p>
            <a:r>
              <a:rPr lang="es-ES" sz="25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GENERAL</a:t>
            </a:r>
            <a:endParaRPr lang="es-ES" sz="25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1700808"/>
            <a:ext cx="6523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/>
                <a:cs typeface="Trebuchet MS"/>
              </a:rPr>
              <a:t>Modelar sesiones de trabajo con </a:t>
            </a:r>
            <a:r>
              <a:rPr lang="es-ES" dirty="0" smtClean="0">
                <a:latin typeface="Trebuchet MS"/>
                <a:cs typeface="Trebuchet MS"/>
              </a:rPr>
              <a:t>niños </a:t>
            </a:r>
            <a:r>
              <a:rPr lang="es-ES" dirty="0">
                <a:latin typeface="Trebuchet MS"/>
                <a:cs typeface="Trebuchet MS"/>
              </a:rPr>
              <a:t>en la etapa inicial de aprendizaje de lectura. </a:t>
            </a:r>
            <a:endParaRPr lang="es-ES" dirty="0" smtClean="0">
              <a:latin typeface="Trebuchet MS"/>
              <a:cs typeface="Trebuchet MS"/>
            </a:endParaRPr>
          </a:p>
          <a:p>
            <a:endParaRPr lang="es-ES" dirty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/>
                <a:cs typeface="Trebuchet MS"/>
              </a:rPr>
              <a:t>Desarrollar las habilidades del enfoque </a:t>
            </a:r>
            <a:r>
              <a:rPr lang="es-ES" dirty="0" smtClean="0">
                <a:latin typeface="Trebuchet MS"/>
                <a:cs typeface="Trebuchet MS"/>
              </a:rPr>
              <a:t>fonético </a:t>
            </a:r>
            <a:r>
              <a:rPr lang="es-ES" dirty="0">
                <a:latin typeface="Trebuchet MS"/>
                <a:cs typeface="Trebuchet MS"/>
              </a:rPr>
              <a:t>de manera escalonada e intencional. </a:t>
            </a:r>
            <a:endParaRPr lang="es-ES" dirty="0" smtClean="0">
              <a:latin typeface="Trebuchet MS"/>
              <a:cs typeface="Trebuchet MS"/>
            </a:endParaRPr>
          </a:p>
          <a:p>
            <a:endParaRPr lang="es-ES" dirty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/>
                <a:cs typeface="Trebuchet MS"/>
              </a:rPr>
              <a:t>Reconocer el rol de la </a:t>
            </a:r>
            <a:r>
              <a:rPr lang="es-ES" dirty="0" smtClean="0">
                <a:latin typeface="Trebuchet MS"/>
                <a:cs typeface="Trebuchet MS"/>
              </a:rPr>
              <a:t>evaluación </a:t>
            </a:r>
            <a:r>
              <a:rPr lang="es-ES" dirty="0">
                <a:latin typeface="Trebuchet MS"/>
                <a:cs typeface="Trebuchet MS"/>
              </a:rPr>
              <a:t>formativa a lo largo de la secuencia </a:t>
            </a:r>
            <a:r>
              <a:rPr lang="es-ES" dirty="0" smtClean="0">
                <a:latin typeface="Trebuchet MS"/>
                <a:cs typeface="Trebuchet MS"/>
              </a:rPr>
              <a:t>didáctica. </a:t>
            </a:r>
          </a:p>
          <a:p>
            <a:endParaRPr lang="es-ES" dirty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Trebuchet MS"/>
                <a:cs typeface="Trebuchet MS"/>
              </a:rPr>
              <a:t>Reflexionar sobre la </a:t>
            </a:r>
            <a:r>
              <a:rPr lang="es-ES" dirty="0" smtClean="0">
                <a:latin typeface="Trebuchet MS"/>
                <a:cs typeface="Trebuchet MS"/>
              </a:rPr>
              <a:t>retroalimentación </a:t>
            </a:r>
            <a:r>
              <a:rPr lang="es-ES" dirty="0">
                <a:latin typeface="Trebuchet MS"/>
                <a:cs typeface="Trebuchet MS"/>
              </a:rPr>
              <a:t>frecuente en el proceso como potenciador del aprendizaje del estudiante y </a:t>
            </a:r>
            <a:r>
              <a:rPr lang="es-ES" dirty="0" smtClean="0">
                <a:latin typeface="Trebuchet MS"/>
                <a:cs typeface="Trebuchet MS"/>
              </a:rPr>
              <a:t>agente </a:t>
            </a:r>
            <a:r>
              <a:rPr lang="es-ES" dirty="0">
                <a:latin typeface="Trebuchet MS"/>
                <a:cs typeface="Trebuchet MS"/>
              </a:rPr>
              <a:t>para re-direccionar la </a:t>
            </a:r>
            <a:r>
              <a:rPr lang="es-ES" dirty="0" smtClean="0">
                <a:latin typeface="Trebuchet MS"/>
                <a:cs typeface="Trebuchet MS"/>
              </a:rPr>
              <a:t>planificación </a:t>
            </a:r>
            <a:r>
              <a:rPr lang="es-ES" dirty="0">
                <a:latin typeface="Trebuchet MS"/>
                <a:cs typeface="Trebuchet MS"/>
              </a:rPr>
              <a:t>escolar. </a:t>
            </a: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OBJETIVOS</a:t>
            </a:r>
          </a:p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ESPECÍFICOS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013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427984" y="2616883"/>
            <a:ext cx="471601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9992" y="3068960"/>
            <a:ext cx="4717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5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Preparemos nuestro cerebro…</a:t>
            </a:r>
            <a:endParaRPr lang="es-CO" sz="25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6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8818"/>
            <a:ext cx="1296144" cy="6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427984" y="2616883"/>
            <a:ext cx="471601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9992" y="3068960"/>
            <a:ext cx="43815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500" b="1" dirty="0" smtClean="0">
                <a:solidFill>
                  <a:schemeClr val="bg1"/>
                </a:solidFill>
                <a:latin typeface="Trebuchet MS"/>
                <a:ea typeface="Verdana" panose="020B0604030504040204" pitchFamily="34" charset="0"/>
                <a:cs typeface="Trebuchet MS"/>
              </a:rPr>
              <a:t>Lo que vamos a encontrar…</a:t>
            </a:r>
            <a:endParaRPr lang="es-CO" sz="2500" b="1" dirty="0">
              <a:solidFill>
                <a:schemeClr val="bg1"/>
              </a:solidFill>
              <a:latin typeface="Trebuchet MS"/>
              <a:ea typeface="Verdana" panose="020B0604030504040204" pitchFamily="34" charset="0"/>
              <a:cs typeface="Trebuchet MS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0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1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6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8818"/>
            <a:ext cx="1296144" cy="6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EVALUACIÓN FORMATIVA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39481"/>
              </p:ext>
            </p:extLst>
          </p:nvPr>
        </p:nvGraphicFramePr>
        <p:xfrm>
          <a:off x="2304561" y="892706"/>
          <a:ext cx="6587919" cy="48297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4822"/>
                <a:gridCol w="1980729"/>
                <a:gridCol w="1080120"/>
                <a:gridCol w="936104"/>
                <a:gridCol w="1296144"/>
              </a:tblGrid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Nombre de la actividad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Objetivo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Se Logró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No se logró</a:t>
                      </a:r>
                      <a:endParaRPr lang="es-CO" sz="14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Observaciones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 anchor="ctr"/>
                </a:tc>
              </a:tr>
              <a:tr h="808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MIRO Y CUENTO</a:t>
                      </a:r>
                      <a:endParaRPr lang="es-CO" sz="14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Utilizar las ilustraciones y el título de un texto escrito para hacer predicciones.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48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¡HAGAMOS RIMAS!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Identificar y repetir las rimas del texto.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¿CÓMO TE SUENA?</a:t>
                      </a:r>
                      <a:endParaRPr lang="es-CO" sz="14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Desarrollar destrezas fonológicas  para reconocer el fonema inicial y final de las palabras.</a:t>
                      </a:r>
                      <a:endParaRPr lang="es-CO" sz="14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48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“CUENTO HISTORIAS Y RELATOS”</a:t>
                      </a:r>
                      <a:endParaRPr lang="es-CO" sz="1400" b="1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Desarrollar la comprensión de lectura oral.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29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¿QUIÉN ES QUIÉN?</a:t>
                      </a:r>
                      <a:endParaRPr lang="es-CO" sz="14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Identificar  el tema central de una historia. </a:t>
                      </a:r>
                      <a:endParaRPr lang="es-CO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Describir los personajes de una historia usando sinónimos.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6081552"/>
            <a:ext cx="1368151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TRABAJO COOPERATIVO</a:t>
            </a:r>
            <a:endParaRPr lang="es-E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916832"/>
            <a:ext cx="4967560" cy="33786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52120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10 minutos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4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1306</Words>
  <Application>Microsoft Office PowerPoint</Application>
  <PresentationFormat>Presentación en pantalla (4:3)</PresentationFormat>
  <Paragraphs>310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CLAUDIA</cp:lastModifiedBy>
  <cp:revision>63</cp:revision>
  <cp:lastPrinted>2015-07-27T16:49:05Z</cp:lastPrinted>
  <dcterms:created xsi:type="dcterms:W3CDTF">2014-10-20T16:00:02Z</dcterms:created>
  <dcterms:modified xsi:type="dcterms:W3CDTF">2015-08-28T03:09:40Z</dcterms:modified>
</cp:coreProperties>
</file>