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 bookmarkIdSeed="2">
  <p:sldMasterIdLst>
    <p:sldMasterId id="2147483659" r:id="rId1"/>
    <p:sldMasterId id="2147483660" r:id="rId2"/>
  </p:sldMasterIdLst>
  <p:notesMasterIdLst>
    <p:notesMasterId r:id="rId42"/>
  </p:notesMasterIdLst>
  <p:sldIdLst>
    <p:sldId id="256" r:id="rId3"/>
    <p:sldId id="259" r:id="rId4"/>
    <p:sldId id="350" r:id="rId5"/>
    <p:sldId id="310" r:id="rId6"/>
    <p:sldId id="337" r:id="rId7"/>
    <p:sldId id="336" r:id="rId8"/>
    <p:sldId id="313" r:id="rId9"/>
    <p:sldId id="338" r:id="rId10"/>
    <p:sldId id="339" r:id="rId11"/>
    <p:sldId id="340" r:id="rId12"/>
    <p:sldId id="341" r:id="rId13"/>
    <p:sldId id="326" r:id="rId14"/>
    <p:sldId id="320" r:id="rId15"/>
    <p:sldId id="342" r:id="rId16"/>
    <p:sldId id="309" r:id="rId17"/>
    <p:sldId id="328" r:id="rId18"/>
    <p:sldId id="344" r:id="rId19"/>
    <p:sldId id="345" r:id="rId20"/>
    <p:sldId id="327" r:id="rId21"/>
    <p:sldId id="346" r:id="rId22"/>
    <p:sldId id="347" r:id="rId23"/>
    <p:sldId id="322" r:id="rId24"/>
    <p:sldId id="348" r:id="rId25"/>
    <p:sldId id="343" r:id="rId26"/>
    <p:sldId id="329" r:id="rId27"/>
    <p:sldId id="330" r:id="rId28"/>
    <p:sldId id="331" r:id="rId29"/>
    <p:sldId id="332" r:id="rId30"/>
    <p:sldId id="351" r:id="rId31"/>
    <p:sldId id="352" r:id="rId32"/>
    <p:sldId id="353" r:id="rId33"/>
    <p:sldId id="354" r:id="rId34"/>
    <p:sldId id="355" r:id="rId35"/>
    <p:sldId id="333" r:id="rId36"/>
    <p:sldId id="349" r:id="rId37"/>
    <p:sldId id="334" r:id="rId38"/>
    <p:sldId id="312" r:id="rId39"/>
    <p:sldId id="318" r:id="rId40"/>
    <p:sldId id="335" r:id="rId41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000000"/>
              </a:buClr>
              <a:buSzPct val="25000"/>
              <a:buFont typeface="Calibri"/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buClr>
                  <a:srgbClr val="000000"/>
                </a:buClr>
                <a:buSzPct val="25000"/>
                <a:buFont typeface="Calibri"/>
                <a:buNone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45693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840540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325961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Encabezado de sección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0" y="2354957"/>
            <a:ext cx="9144000" cy="1362075"/>
          </a:xfrm>
          <a:prstGeom prst="rect">
            <a:avLst/>
          </a:prstGeom>
          <a:solidFill>
            <a:srgbClr val="5B0A00"/>
          </a:solidFill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0" y="4725144"/>
            <a:ext cx="9144000" cy="7080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os objetos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prstGeom prst="rect">
            <a:avLst/>
          </a:prstGeom>
          <a:solidFill>
            <a:srgbClr val="5B0A00"/>
          </a:solidFill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buClr>
                  <a:srgbClr val="898989"/>
                </a:buClr>
                <a:buSzPct val="25000"/>
                <a:buFont typeface="Calibri"/>
                <a:buNone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ctrTitle"/>
          </p:nvPr>
        </p:nvSpPr>
        <p:spPr>
          <a:xfrm>
            <a:off x="0" y="2130425"/>
            <a:ext cx="9144000" cy="1470024"/>
          </a:xfrm>
          <a:prstGeom prst="rect">
            <a:avLst/>
          </a:prstGeom>
          <a:solidFill>
            <a:srgbClr val="5B0A00"/>
          </a:solidFill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rgbClr val="FFFFFF"/>
              </a:buClr>
              <a:buFont typeface="Calibri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/>
            </a:lvl1pPr>
            <a:lvl2pPr marL="457200" marR="0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/>
            </a:lvl2pPr>
            <a:lvl3pPr marL="914400" marR="0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/>
            </a:lvl3pPr>
            <a:lvl4pPr marL="13716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4pPr>
            <a:lvl5pPr marL="18288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buClr>
                  <a:srgbClr val="898989"/>
                </a:buClr>
                <a:buSzPct val="25000"/>
                <a:buFont typeface="Calibri"/>
                <a:buNone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prstGeom prst="rect">
            <a:avLst/>
          </a:prstGeom>
          <a:solidFill>
            <a:srgbClr val="5B0A00"/>
          </a:solidFill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buClr>
                  <a:srgbClr val="898989"/>
                </a:buClr>
                <a:buSzPct val="25000"/>
                <a:buFont typeface="Calibri"/>
                <a:buNone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222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22ADDE6-1C87-4546-AAE8-978B83C0FE8F}" type="datetimeFigureOut">
              <a:rPr lang="es-CO" smtClean="0"/>
              <a:t>10/10/2015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66DAF96-D9B3-42E8-81CF-FB7E8D736F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6931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prstGeom prst="rect">
            <a:avLst/>
          </a:prstGeom>
          <a:solidFill>
            <a:srgbClr val="5B0A00"/>
          </a:solidFill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buClr>
                  <a:srgbClr val="898989"/>
                </a:buClr>
                <a:buSzPct val="25000"/>
                <a:buFont typeface="Calibri"/>
                <a:buNone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n con título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buClr>
                  <a:srgbClr val="898989"/>
                </a:buClr>
                <a:buSzPct val="25000"/>
                <a:buFont typeface="Calibri"/>
                <a:buNone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ido con título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buClr>
                  <a:srgbClr val="898989"/>
                </a:buClr>
                <a:buSzPct val="25000"/>
                <a:buFont typeface="Calibri"/>
                <a:buNone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buClr>
                  <a:srgbClr val="898989"/>
                </a:buClr>
                <a:buSzPct val="25000"/>
                <a:buFont typeface="Calibri"/>
                <a:buNone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ólo el título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prstGeom prst="rect">
            <a:avLst/>
          </a:prstGeom>
          <a:solidFill>
            <a:srgbClr val="5B0A00"/>
          </a:solidFill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buClr>
                  <a:srgbClr val="898989"/>
                </a:buClr>
                <a:buSzPct val="25000"/>
                <a:buFont typeface="Calibri"/>
                <a:buNone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ción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buClr>
                  <a:srgbClr val="898989"/>
                </a:buClr>
                <a:buSzPct val="25000"/>
                <a:buFont typeface="Calibri"/>
                <a:buNone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image" Target="../media/image3.jpe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8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7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Shape 9"/>
          <p:cNvGrpSpPr/>
          <p:nvPr/>
        </p:nvGrpSpPr>
        <p:grpSpPr>
          <a:xfrm>
            <a:off x="6189662" y="6092824"/>
            <a:ext cx="2919412" cy="757237"/>
            <a:chOff x="0" y="0"/>
            <a:chExt cx="2147483647" cy="2147483647"/>
          </a:xfrm>
        </p:grpSpPr>
        <p:pic>
          <p:nvPicPr>
            <p:cNvPr id="10" name="Shape 10"/>
            <p:cNvPicPr preferRelativeResize="0"/>
            <p:nvPr/>
          </p:nvPicPr>
          <p:blipFill rotWithShape="1">
            <a:blip r:embed="rId5">
              <a:alphaModFix/>
            </a:blip>
            <a:srcRect l="80014" t="81186" r="3384" b="5007"/>
            <a:stretch/>
          </p:blipFill>
          <p:spPr>
            <a:xfrm>
              <a:off x="1030789574" y="0"/>
              <a:ext cx="1116694072" cy="214748364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" name="Shape 11"/>
            <p:cNvPicPr preferRelativeResize="0"/>
            <p:nvPr/>
          </p:nvPicPr>
          <p:blipFill rotWithShape="1">
            <a:blip r:embed="rId6">
              <a:alphaModFix/>
            </a:blip>
            <a:srcRect l="8610" t="34022" r="7436" b="38391"/>
            <a:stretch/>
          </p:blipFill>
          <p:spPr>
            <a:xfrm>
              <a:off x="0" y="569338321"/>
              <a:ext cx="1030789496" cy="1008808201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2" name="Shape 1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7950" y="6100762"/>
            <a:ext cx="1360487" cy="652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Shape 1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568450" y="6164262"/>
            <a:ext cx="1944687" cy="615949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marR="0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marR="0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61" r:id="rId2"/>
    <p:sldLayoutId id="2147483662" r:id="rId3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marR="0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marR="0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buClr>
                  <a:srgbClr val="898989"/>
                </a:buClr>
                <a:buSzPct val="25000"/>
                <a:buFont typeface="Calibri"/>
                <a:buNone/>
              </a:pPr>
              <a:t>‹Nº›</a:t>
            </a:fld>
            <a:endParaRPr lang="en-US"/>
          </a:p>
        </p:txBody>
      </p:sp>
      <p:grpSp>
        <p:nvGrpSpPr>
          <p:cNvPr id="25" name="Shape 25"/>
          <p:cNvGrpSpPr/>
          <p:nvPr/>
        </p:nvGrpSpPr>
        <p:grpSpPr>
          <a:xfrm>
            <a:off x="6189662" y="6092824"/>
            <a:ext cx="2919412" cy="757237"/>
            <a:chOff x="0" y="0"/>
            <a:chExt cx="2147483647" cy="2147483647"/>
          </a:xfrm>
        </p:grpSpPr>
        <p:pic>
          <p:nvPicPr>
            <p:cNvPr id="26" name="Shape 26"/>
            <p:cNvPicPr preferRelativeResize="0"/>
            <p:nvPr/>
          </p:nvPicPr>
          <p:blipFill rotWithShape="1">
            <a:blip r:embed="rId10">
              <a:alphaModFix/>
            </a:blip>
            <a:srcRect l="80014" t="81186" r="3384" b="5007"/>
            <a:stretch/>
          </p:blipFill>
          <p:spPr>
            <a:xfrm>
              <a:off x="1030789574" y="0"/>
              <a:ext cx="1116694072" cy="214748364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7" name="Shape 27"/>
            <p:cNvPicPr preferRelativeResize="0"/>
            <p:nvPr/>
          </p:nvPicPr>
          <p:blipFill rotWithShape="1">
            <a:blip r:embed="rId11">
              <a:alphaModFix/>
            </a:blip>
            <a:srcRect l="8610" t="34022" r="7436" b="38391"/>
            <a:stretch/>
          </p:blipFill>
          <p:spPr>
            <a:xfrm>
              <a:off x="0" y="569338321"/>
              <a:ext cx="1030789496" cy="1008808201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8" name="Shape 2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7950" y="6100762"/>
            <a:ext cx="1360487" cy="652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Shape 2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568450" y="6164262"/>
            <a:ext cx="1944687" cy="615949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0" y="1801563"/>
            <a:ext cx="9144000" cy="2179582"/>
          </a:xfrm>
          <a:prstGeom prst="rect">
            <a:avLst/>
          </a:prstGeom>
          <a:solidFill>
            <a:srgbClr val="5B0A00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r"/>
            <a:r>
              <a:rPr lang="en-US" sz="4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STS </a:t>
            </a:r>
            <a:r>
              <a:rPr lang="en-US" sz="4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I-4.1.</a:t>
            </a:r>
            <a:r>
              <a:rPr lang="en-US" sz="4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 </a:t>
            </a:r>
            <a:br>
              <a:rPr lang="en-US" sz="4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CO" sz="4000" b="1" dirty="0" smtClean="0">
                <a:solidFill>
                  <a:schemeClr val="bg1"/>
                </a:solidFill>
                <a:latin typeface="Calibri"/>
                <a:ea typeface="Times New Roman"/>
                <a:cs typeface="Times New Roman"/>
              </a:rPr>
              <a:t>El </a:t>
            </a:r>
            <a:r>
              <a:rPr lang="es-CO" sz="4000" b="1" dirty="0">
                <a:solidFill>
                  <a:schemeClr val="bg1"/>
                </a:solidFill>
                <a:latin typeface="Calibri"/>
                <a:ea typeface="Times New Roman"/>
                <a:cs typeface="Times New Roman"/>
              </a:rPr>
              <a:t>sentido de la multiplicación </a:t>
            </a:r>
            <a:br>
              <a:rPr lang="es-CO" sz="4000" b="1" dirty="0">
                <a:solidFill>
                  <a:schemeClr val="bg1"/>
                </a:solidFill>
                <a:latin typeface="Calibri"/>
                <a:ea typeface="Times New Roman"/>
                <a:cs typeface="Times New Roman"/>
              </a:rPr>
            </a:br>
            <a:r>
              <a:rPr lang="es-CO" sz="4000" b="1" dirty="0">
                <a:solidFill>
                  <a:schemeClr val="bg1"/>
                </a:solidFill>
                <a:latin typeface="Calibri"/>
                <a:ea typeface="Times New Roman"/>
                <a:cs typeface="Times New Roman"/>
              </a:rPr>
              <a:t>y el rol de la ejercitación</a:t>
            </a:r>
            <a:endParaRPr lang="es-CO" sz="4000" dirty="0">
              <a:solidFill>
                <a:schemeClr val="bg1"/>
              </a:solidFill>
              <a:latin typeface="Century Gothic"/>
              <a:ea typeface="Times New Roman"/>
              <a:cs typeface="Times New Roman"/>
            </a:endParaRP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0" y="3716338"/>
            <a:ext cx="9144000" cy="18648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lang="en-US" sz="2400" b="0" i="0" u="none" strike="noStrike" cap="none" baseline="0" dirty="0" err="1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Septiembre</a:t>
            </a:r>
            <a:r>
              <a:rPr lang="en-US" sz="2400" b="0" i="0" u="none" strike="noStrike" cap="none" dirty="0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strike="noStrike" cap="none" baseline="0" dirty="0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de </a:t>
            </a:r>
            <a:r>
              <a:rPr lang="en-US" sz="2400" b="0" i="0" u="none" strike="noStrike" cap="none" baseline="0" dirty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2015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lang="en-US" sz="2400" dirty="0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Taller </a:t>
            </a:r>
            <a:r>
              <a:rPr lang="en-US" sz="2400" dirty="0" err="1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diseñado</a:t>
            </a:r>
            <a:r>
              <a:rPr lang="en-US" sz="2400" dirty="0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dirty="0" err="1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por</a:t>
            </a:r>
            <a:r>
              <a:rPr lang="en-US" sz="2400" b="0" i="0" u="none" strike="noStrike" cap="none" baseline="0" dirty="0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lang="en-US" sz="2400" b="0" i="0" u="none" strike="noStrike" cap="none" baseline="0" dirty="0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strike="noStrike" cap="none" baseline="0" dirty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M. </a:t>
            </a:r>
            <a:r>
              <a:rPr lang="en-US" sz="2400" b="0" i="0" u="none" strike="noStrike" cap="none" baseline="0" dirty="0" err="1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Stéphan</a:t>
            </a:r>
            <a:r>
              <a:rPr lang="en-US" sz="2400" b="0" i="0" u="none" strike="noStrike" cap="none" baseline="0" dirty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strike="noStrike" cap="none" baseline="0" dirty="0" err="1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Baillargeon</a:t>
            </a:r>
            <a:r>
              <a:rPr lang="en-US" sz="2400" b="0" i="0" u="none" strike="noStrike" cap="none" baseline="0" dirty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 , Mme. Annie </a:t>
            </a:r>
            <a:r>
              <a:rPr lang="en-US" sz="2400" b="0" i="0" u="none" strike="noStrike" cap="none" baseline="0" dirty="0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Fontaine, </a:t>
            </a:r>
            <a:r>
              <a:rPr lang="en-US" sz="2400" b="0" i="0" u="none" strike="noStrike" cap="none" baseline="0" dirty="0" err="1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Verónica</a:t>
            </a:r>
            <a:r>
              <a:rPr lang="en-US" sz="2400" b="0" i="0" u="none" strike="noStrike" cap="none" baseline="0" dirty="0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strike="noStrike" cap="none" baseline="0" dirty="0" err="1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Mariño</a:t>
            </a:r>
            <a:r>
              <a:rPr lang="en-US" sz="2400" b="0" i="0" u="none" strike="noStrike" cap="none" baseline="0" dirty="0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lang="en-US" sz="2400" b="0" i="0" u="none" strike="noStrike" cap="none" baseline="0" dirty="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794633" y="5950273"/>
            <a:ext cx="1987901" cy="90772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620" y="300037"/>
            <a:ext cx="8298184" cy="1100138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463" y="1676388"/>
            <a:ext cx="8715375" cy="619125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4012" y="2571726"/>
            <a:ext cx="5867400" cy="273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0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836" y="1957387"/>
            <a:ext cx="8690527" cy="1652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26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b="1" dirty="0" smtClean="0">
                <a:solidFill>
                  <a:schemeClr val="bg1"/>
                </a:solidFill>
              </a:rPr>
              <a:t>Sentido de la multiplicación:</a:t>
            </a:r>
            <a:br>
              <a:rPr lang="es-ES" sz="4000" b="1" dirty="0" smtClean="0">
                <a:solidFill>
                  <a:schemeClr val="bg1"/>
                </a:solidFill>
              </a:rPr>
            </a:br>
            <a:r>
              <a:rPr lang="es-ES" sz="4000" b="1" dirty="0" smtClean="0">
                <a:solidFill>
                  <a:schemeClr val="bg1"/>
                </a:solidFill>
              </a:rPr>
              <a:t>Proceso personal</a:t>
            </a:r>
            <a:r>
              <a:rPr lang="es-ES" b="1" dirty="0" smtClean="0">
                <a:solidFill>
                  <a:schemeClr val="bg1"/>
                </a:solidFill>
              </a:rPr>
              <a:t/>
            </a:r>
            <a:br>
              <a:rPr lang="es-ES" b="1" dirty="0" smtClean="0">
                <a:solidFill>
                  <a:schemeClr val="bg1"/>
                </a:solidFill>
              </a:rPr>
            </a:br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03200" indent="0" algn="just">
              <a:buNone/>
            </a:pPr>
            <a:r>
              <a:rPr lang="es-CO" sz="2200" dirty="0"/>
              <a:t>“</a:t>
            </a:r>
            <a:r>
              <a:rPr lang="es-CO" sz="2200" i="1" dirty="0"/>
              <a:t>El día de las brujas (el 31 de octubre) Sebastián golpea la puerta de siete casas distintas y en cada casa recibe cinco dulces. ¿Cuántos dulces recibe en total?”</a:t>
            </a:r>
            <a:endParaRPr lang="es-CO" sz="2200" dirty="0"/>
          </a:p>
          <a:p>
            <a:pPr algn="just">
              <a:buNone/>
            </a:pPr>
            <a:endParaRPr lang="es-CO" sz="2600" dirty="0" smtClean="0">
              <a:latin typeface="Calibri"/>
              <a:cs typeface="Calibri"/>
            </a:endParaRPr>
          </a:p>
          <a:p>
            <a:pPr algn="just">
              <a:buNone/>
            </a:pPr>
            <a:endParaRPr lang="es-CO" sz="2600" dirty="0">
              <a:latin typeface="Calibri"/>
              <a:cs typeface="Calibri"/>
            </a:endParaRPr>
          </a:p>
          <a:p>
            <a:pPr algn="ctr">
              <a:buNone/>
            </a:pPr>
            <a:r>
              <a:rPr lang="es-CO" sz="4000" dirty="0" smtClean="0">
                <a:latin typeface="+mj-lt"/>
                <a:cs typeface="Calibri"/>
              </a:rPr>
              <a:t>Discusión</a:t>
            </a:r>
            <a:endParaRPr lang="es-CO" sz="4000" dirty="0" smtClean="0">
              <a:latin typeface="+mj-lt"/>
            </a:endParaRPr>
          </a:p>
          <a:p>
            <a:endParaRPr lang="es-CO" sz="4000" dirty="0" smtClean="0"/>
          </a:p>
          <a:p>
            <a:endParaRPr lang="es-CO" sz="4000" dirty="0"/>
          </a:p>
        </p:txBody>
      </p:sp>
      <p:sp>
        <p:nvSpPr>
          <p:cNvPr id="5" name="Rectángulo 4"/>
          <p:cNvSpPr/>
          <p:nvPr/>
        </p:nvSpPr>
        <p:spPr>
          <a:xfrm>
            <a:off x="1794633" y="5950273"/>
            <a:ext cx="1987901" cy="90772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731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b="1" dirty="0" smtClean="0">
                <a:solidFill>
                  <a:schemeClr val="bg1"/>
                </a:solidFill>
              </a:rPr>
              <a:t>Sentido de la multiplicación:</a:t>
            </a:r>
            <a:br>
              <a:rPr lang="es-ES" sz="4000" b="1" dirty="0" smtClean="0">
                <a:solidFill>
                  <a:schemeClr val="bg1"/>
                </a:solidFill>
              </a:rPr>
            </a:br>
            <a:r>
              <a:rPr lang="es-ES" sz="4000" b="1" dirty="0" smtClean="0">
                <a:solidFill>
                  <a:schemeClr val="bg1"/>
                </a:solidFill>
              </a:rPr>
              <a:t>Proceso personal</a:t>
            </a:r>
            <a:r>
              <a:rPr lang="es-ES" b="1" dirty="0" smtClean="0">
                <a:solidFill>
                  <a:schemeClr val="bg1"/>
                </a:solidFill>
              </a:rPr>
              <a:t/>
            </a:r>
            <a:br>
              <a:rPr lang="es-ES" b="1" dirty="0" smtClean="0">
                <a:solidFill>
                  <a:schemeClr val="bg1"/>
                </a:solidFill>
              </a:rPr>
            </a:br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ES" sz="2500" dirty="0" smtClean="0">
                <a:latin typeface="+mj-lt"/>
                <a:cs typeface="Calibri"/>
              </a:rPr>
              <a:t>Existen distintas</a:t>
            </a:r>
            <a:r>
              <a:rPr lang="es-ES" sz="2500" dirty="0">
                <a:latin typeface="+mj-lt"/>
                <a:cs typeface="Calibri"/>
              </a:rPr>
              <a:t> </a:t>
            </a:r>
            <a:r>
              <a:rPr lang="es-ES" sz="2500" dirty="0" smtClean="0">
                <a:latin typeface="+mj-lt"/>
                <a:cs typeface="Calibri"/>
              </a:rPr>
              <a:t>formas</a:t>
            </a:r>
            <a:r>
              <a:rPr lang="es-ES" sz="2500" dirty="0">
                <a:latin typeface="+mj-lt"/>
                <a:cs typeface="Calibri"/>
              </a:rPr>
              <a:t> </a:t>
            </a:r>
            <a:r>
              <a:rPr lang="es-ES" sz="2500" dirty="0" smtClean="0">
                <a:latin typeface="+mj-lt"/>
                <a:cs typeface="Calibri"/>
              </a:rPr>
              <a:t>de</a:t>
            </a:r>
            <a:r>
              <a:rPr lang="es-ES" sz="2500" dirty="0">
                <a:latin typeface="+mj-lt"/>
                <a:cs typeface="Calibri"/>
              </a:rPr>
              <a:t> </a:t>
            </a:r>
            <a:r>
              <a:rPr lang="es-ES" sz="2500" dirty="0" smtClean="0">
                <a:latin typeface="+mj-lt"/>
                <a:cs typeface="Calibri"/>
              </a:rPr>
              <a:t>abordar</a:t>
            </a:r>
            <a:r>
              <a:rPr lang="es-ES" sz="2500" dirty="0">
                <a:latin typeface="+mj-lt"/>
                <a:cs typeface="Calibri"/>
              </a:rPr>
              <a:t> </a:t>
            </a:r>
            <a:r>
              <a:rPr lang="es-ES" sz="2500" dirty="0" smtClean="0">
                <a:latin typeface="+mj-lt"/>
                <a:cs typeface="Calibri"/>
              </a:rPr>
              <a:t>un</a:t>
            </a:r>
            <a:r>
              <a:rPr lang="es-ES" sz="2500" dirty="0">
                <a:latin typeface="+mj-lt"/>
                <a:cs typeface="Calibri"/>
              </a:rPr>
              <a:t> </a:t>
            </a:r>
            <a:r>
              <a:rPr lang="es-ES" sz="2500" dirty="0" smtClean="0">
                <a:latin typeface="+mj-lt"/>
                <a:cs typeface="Calibri"/>
              </a:rPr>
              <a:t>problema. </a:t>
            </a:r>
          </a:p>
          <a:p>
            <a:pPr algn="just"/>
            <a:r>
              <a:rPr lang="es-ES" sz="2500" dirty="0" smtClean="0">
                <a:latin typeface="+mj-lt"/>
                <a:cs typeface="Calibri"/>
              </a:rPr>
              <a:t>Es importante</a:t>
            </a:r>
            <a:r>
              <a:rPr lang="es-ES" sz="2500" dirty="0">
                <a:latin typeface="+mj-lt"/>
                <a:cs typeface="Calibri"/>
              </a:rPr>
              <a:t> </a:t>
            </a:r>
            <a:r>
              <a:rPr lang="es-ES" sz="2500" dirty="0" smtClean="0">
                <a:latin typeface="+mj-lt"/>
                <a:cs typeface="Calibri"/>
              </a:rPr>
              <a:t>dar tiempo a los estudiantes para que cada uno encuentre su propia forma de solucionarlo.</a:t>
            </a:r>
          </a:p>
          <a:p>
            <a:pPr algn="just"/>
            <a:r>
              <a:rPr lang="es-ES" sz="2500" dirty="0" smtClean="0">
                <a:latin typeface="+mj-lt"/>
                <a:cs typeface="Calibri"/>
              </a:rPr>
              <a:t>El docente debe permitir que cada estudiante tenga su </a:t>
            </a:r>
            <a:r>
              <a:rPr lang="es-ES" sz="2500" b="1" dirty="0" smtClean="0">
                <a:latin typeface="+mj-lt"/>
                <a:cs typeface="Calibri"/>
              </a:rPr>
              <a:t>proceso personal</a:t>
            </a:r>
            <a:r>
              <a:rPr lang="es-ES" sz="2500" dirty="0" smtClean="0">
                <a:latin typeface="+mj-lt"/>
                <a:cs typeface="Calibri"/>
              </a:rPr>
              <a:t> y encuentre su propia </a:t>
            </a:r>
            <a:r>
              <a:rPr lang="es-ES" sz="2500" dirty="0">
                <a:latin typeface="+mj-lt"/>
                <a:cs typeface="Calibri"/>
              </a:rPr>
              <a:t>estrategia</a:t>
            </a:r>
            <a:r>
              <a:rPr lang="es-ES" sz="2500" dirty="0" smtClean="0">
                <a:latin typeface="+mj-lt"/>
                <a:cs typeface="Calibri"/>
              </a:rPr>
              <a:t>. </a:t>
            </a:r>
          </a:p>
          <a:p>
            <a:pPr algn="just"/>
            <a:r>
              <a:rPr lang="es-ES" sz="2500" dirty="0" smtClean="0">
                <a:latin typeface="+mj-lt"/>
                <a:cs typeface="Calibri"/>
              </a:rPr>
              <a:t>Si alguno lo soluciona rápidamente, el docente puede pedirle que trate de solucionarlo de otra</a:t>
            </a:r>
            <a:r>
              <a:rPr lang="es-ES" sz="2500" dirty="0">
                <a:latin typeface="+mj-lt"/>
                <a:cs typeface="Calibri"/>
              </a:rPr>
              <a:t> </a:t>
            </a:r>
            <a:r>
              <a:rPr lang="es-ES" sz="2500" dirty="0" smtClean="0">
                <a:latin typeface="+mj-lt"/>
                <a:cs typeface="Calibri"/>
              </a:rPr>
              <a:t>forma.</a:t>
            </a:r>
          </a:p>
          <a:p>
            <a:pPr algn="just"/>
            <a:r>
              <a:rPr lang="es-ES" sz="2500" dirty="0" smtClean="0">
                <a:latin typeface="+mj-lt"/>
                <a:cs typeface="Calibri"/>
              </a:rPr>
              <a:t>Compartir con</a:t>
            </a:r>
            <a:r>
              <a:rPr lang="es-ES" sz="2500" dirty="0">
                <a:latin typeface="+mj-lt"/>
                <a:cs typeface="Calibri"/>
              </a:rPr>
              <a:t> </a:t>
            </a:r>
            <a:r>
              <a:rPr lang="es-ES" sz="2500" dirty="0" smtClean="0">
                <a:latin typeface="+mj-lt"/>
                <a:cs typeface="Calibri"/>
              </a:rPr>
              <a:t>el</a:t>
            </a:r>
            <a:r>
              <a:rPr lang="es-ES" sz="2500" dirty="0">
                <a:latin typeface="+mj-lt"/>
                <a:cs typeface="Calibri"/>
              </a:rPr>
              <a:t> </a:t>
            </a:r>
            <a:r>
              <a:rPr lang="es-ES" sz="2500" dirty="0" smtClean="0">
                <a:latin typeface="+mj-lt"/>
                <a:cs typeface="Calibri"/>
              </a:rPr>
              <a:t>grupo</a:t>
            </a:r>
            <a:r>
              <a:rPr lang="es-ES" sz="2500" dirty="0">
                <a:latin typeface="+mj-lt"/>
                <a:cs typeface="Calibri"/>
              </a:rPr>
              <a:t> </a:t>
            </a:r>
            <a:r>
              <a:rPr lang="es-ES" sz="2500" dirty="0" smtClean="0">
                <a:latin typeface="+mj-lt"/>
                <a:cs typeface="Calibri"/>
              </a:rPr>
              <a:t>esta</a:t>
            </a:r>
            <a:r>
              <a:rPr lang="es-ES" sz="2500" dirty="0">
                <a:latin typeface="+mj-lt"/>
                <a:cs typeface="Calibri"/>
              </a:rPr>
              <a:t> </a:t>
            </a:r>
            <a:r>
              <a:rPr lang="es-ES" sz="2500" dirty="0" smtClean="0">
                <a:latin typeface="+mj-lt"/>
                <a:cs typeface="Calibri"/>
              </a:rPr>
              <a:t>variedad</a:t>
            </a:r>
            <a:r>
              <a:rPr lang="es-ES" sz="2500" dirty="0">
                <a:latin typeface="+mj-lt"/>
                <a:cs typeface="Calibri"/>
              </a:rPr>
              <a:t> </a:t>
            </a:r>
            <a:r>
              <a:rPr lang="es-ES" sz="2500" dirty="0" smtClean="0">
                <a:latin typeface="+mj-lt"/>
                <a:cs typeface="Calibri"/>
              </a:rPr>
              <a:t>de</a:t>
            </a:r>
            <a:r>
              <a:rPr lang="es-ES" sz="2500" dirty="0">
                <a:latin typeface="+mj-lt"/>
                <a:cs typeface="Calibri"/>
              </a:rPr>
              <a:t> </a:t>
            </a:r>
            <a:r>
              <a:rPr lang="es-ES" sz="2500" dirty="0" smtClean="0">
                <a:latin typeface="+mj-lt"/>
                <a:cs typeface="Calibri"/>
              </a:rPr>
              <a:t>procesos</a:t>
            </a:r>
            <a:r>
              <a:rPr lang="es-ES" sz="2500" dirty="0">
                <a:latin typeface="+mj-lt"/>
                <a:cs typeface="Calibri"/>
              </a:rPr>
              <a:t> </a:t>
            </a:r>
            <a:r>
              <a:rPr lang="es-ES" sz="2500" dirty="0" smtClean="0">
                <a:latin typeface="+mj-lt"/>
                <a:cs typeface="Calibri"/>
              </a:rPr>
              <a:t>enriquece</a:t>
            </a:r>
            <a:r>
              <a:rPr lang="es-ES" sz="2500" dirty="0">
                <a:latin typeface="+mj-lt"/>
                <a:cs typeface="Calibri"/>
              </a:rPr>
              <a:t> </a:t>
            </a:r>
            <a:r>
              <a:rPr lang="es-ES" sz="2500" dirty="0" smtClean="0">
                <a:latin typeface="+mj-lt"/>
                <a:cs typeface="Calibri"/>
              </a:rPr>
              <a:t>muchísimo a</a:t>
            </a:r>
            <a:r>
              <a:rPr lang="es-ES" sz="2500" dirty="0">
                <a:latin typeface="+mj-lt"/>
                <a:cs typeface="Calibri"/>
              </a:rPr>
              <a:t> </a:t>
            </a:r>
            <a:r>
              <a:rPr lang="es-ES" sz="2500" dirty="0" smtClean="0">
                <a:latin typeface="+mj-lt"/>
                <a:cs typeface="Calibri"/>
              </a:rPr>
              <a:t>todos</a:t>
            </a:r>
            <a:r>
              <a:rPr lang="es-ES" sz="2500" dirty="0">
                <a:latin typeface="+mj-lt"/>
                <a:cs typeface="Calibri"/>
              </a:rPr>
              <a:t> </a:t>
            </a:r>
            <a:r>
              <a:rPr lang="es-ES" sz="2500" dirty="0" smtClean="0">
                <a:latin typeface="+mj-lt"/>
                <a:cs typeface="Calibri"/>
              </a:rPr>
              <a:t>los</a:t>
            </a:r>
            <a:r>
              <a:rPr lang="es-ES" sz="2500" dirty="0">
                <a:latin typeface="+mj-lt"/>
                <a:cs typeface="Calibri"/>
              </a:rPr>
              <a:t> </a:t>
            </a:r>
            <a:r>
              <a:rPr lang="es-ES" sz="2500" dirty="0" smtClean="0">
                <a:latin typeface="+mj-lt"/>
                <a:cs typeface="Calibri"/>
              </a:rPr>
              <a:t>estudiantes</a:t>
            </a:r>
            <a:r>
              <a:rPr lang="es-ES" sz="2500" dirty="0">
                <a:latin typeface="+mj-lt"/>
                <a:cs typeface="Calibri"/>
              </a:rPr>
              <a:t> </a:t>
            </a:r>
            <a:r>
              <a:rPr lang="es-ES" sz="2500" dirty="0" smtClean="0">
                <a:latin typeface="+mj-lt"/>
                <a:cs typeface="Calibri"/>
              </a:rPr>
              <a:t>y</a:t>
            </a:r>
            <a:r>
              <a:rPr lang="es-ES" sz="2500" dirty="0">
                <a:latin typeface="+mj-lt"/>
                <a:cs typeface="Calibri"/>
              </a:rPr>
              <a:t> </a:t>
            </a:r>
            <a:r>
              <a:rPr lang="es-ES" sz="2500" dirty="0" smtClean="0">
                <a:latin typeface="+mj-lt"/>
                <a:cs typeface="Calibri"/>
              </a:rPr>
              <a:t>los</a:t>
            </a:r>
            <a:r>
              <a:rPr lang="es-ES" sz="2500" dirty="0">
                <a:latin typeface="+mj-lt"/>
                <a:cs typeface="Calibri"/>
              </a:rPr>
              <a:t> </a:t>
            </a:r>
            <a:r>
              <a:rPr lang="es-ES" sz="2500" dirty="0" smtClean="0">
                <a:latin typeface="+mj-lt"/>
                <a:cs typeface="Calibri"/>
              </a:rPr>
              <a:t>ayuda</a:t>
            </a:r>
            <a:r>
              <a:rPr lang="es-ES" sz="2500" dirty="0">
                <a:latin typeface="+mj-lt"/>
                <a:cs typeface="Calibri"/>
              </a:rPr>
              <a:t> </a:t>
            </a:r>
            <a:r>
              <a:rPr lang="es-ES" sz="2500" dirty="0" smtClean="0">
                <a:latin typeface="+mj-lt"/>
                <a:cs typeface="Calibri"/>
              </a:rPr>
              <a:t>a</a:t>
            </a:r>
            <a:r>
              <a:rPr lang="es-ES" sz="2500" dirty="0">
                <a:latin typeface="+mj-lt"/>
                <a:cs typeface="Calibri"/>
              </a:rPr>
              <a:t> </a:t>
            </a:r>
            <a:r>
              <a:rPr lang="es-ES" sz="2500" dirty="0" smtClean="0">
                <a:latin typeface="+mj-lt"/>
                <a:cs typeface="Calibri"/>
              </a:rPr>
              <a:t>conectar</a:t>
            </a:r>
            <a:r>
              <a:rPr lang="es-ES" sz="2500" dirty="0">
                <a:latin typeface="+mj-lt"/>
                <a:cs typeface="Calibri"/>
              </a:rPr>
              <a:t> </a:t>
            </a:r>
            <a:r>
              <a:rPr lang="es-ES" sz="2500" dirty="0" smtClean="0">
                <a:latin typeface="+mj-lt"/>
                <a:cs typeface="Calibri"/>
              </a:rPr>
              <a:t>conceptos, temáticas, metodologías.</a:t>
            </a:r>
            <a:r>
              <a:rPr lang="es-ES" sz="2500" dirty="0">
                <a:latin typeface="+mj-lt"/>
                <a:cs typeface="Calibri"/>
              </a:rPr>
              <a:t/>
            </a:r>
            <a:br>
              <a:rPr lang="es-ES" sz="2500" dirty="0">
                <a:latin typeface="+mj-lt"/>
                <a:cs typeface="Calibri"/>
              </a:rPr>
            </a:br>
            <a:endParaRPr lang="es-ES" sz="2500" dirty="0">
              <a:latin typeface="+mj-lt"/>
              <a:cs typeface="Calibri"/>
            </a:endParaRPr>
          </a:p>
          <a:p>
            <a:pPr marL="203200" indent="0" algn="just">
              <a:buNone/>
            </a:pPr>
            <a:endParaRPr lang="es-CO" sz="4000" dirty="0" smtClean="0"/>
          </a:p>
          <a:p>
            <a:endParaRPr lang="es-CO" sz="4000" dirty="0" smtClean="0"/>
          </a:p>
          <a:p>
            <a:endParaRPr lang="es-CO" sz="4000" dirty="0"/>
          </a:p>
        </p:txBody>
      </p:sp>
      <p:sp>
        <p:nvSpPr>
          <p:cNvPr id="5" name="Rectángulo 4"/>
          <p:cNvSpPr/>
          <p:nvPr/>
        </p:nvSpPr>
        <p:spPr>
          <a:xfrm>
            <a:off x="1794633" y="6267804"/>
            <a:ext cx="1987901" cy="53497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909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914520"/>
            <a:ext cx="9144000" cy="1928814"/>
          </a:xfrm>
        </p:spPr>
        <p:txBody>
          <a:bodyPr/>
          <a:lstStyle/>
          <a:p>
            <a:r>
              <a:rPr lang="es-ES" sz="4000" b="1" dirty="0" smtClean="0">
                <a:solidFill>
                  <a:schemeClr val="bg1"/>
                </a:solidFill>
              </a:rPr>
              <a:t>Sentido de la multiplicación:</a:t>
            </a:r>
            <a:br>
              <a:rPr lang="es-ES" sz="4000" b="1" dirty="0" smtClean="0">
                <a:solidFill>
                  <a:schemeClr val="bg1"/>
                </a:solidFill>
              </a:rPr>
            </a:br>
            <a:r>
              <a:rPr lang="es-ES" sz="4000" b="1" dirty="0" smtClean="0">
                <a:solidFill>
                  <a:schemeClr val="bg1"/>
                </a:solidFill>
              </a:rPr>
              <a:t>Distintos tipos de problemas asociados a la multiplicación</a:t>
            </a:r>
            <a:endParaRPr lang="es-CO" sz="4000" dirty="0">
              <a:solidFill>
                <a:schemeClr val="bg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794633" y="5964079"/>
            <a:ext cx="1987901" cy="90772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788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681519"/>
          </a:xfrm>
        </p:spPr>
        <p:txBody>
          <a:bodyPr/>
          <a:lstStyle/>
          <a:p>
            <a:r>
              <a:rPr lang="es-ES" sz="3200" b="1" dirty="0" smtClean="0">
                <a:solidFill>
                  <a:schemeClr val="bg1"/>
                </a:solidFill>
              </a:rPr>
              <a:t/>
            </a:r>
            <a:br>
              <a:rPr lang="es-ES" sz="3200" b="1" dirty="0" smtClean="0">
                <a:solidFill>
                  <a:schemeClr val="bg1"/>
                </a:solidFill>
              </a:rPr>
            </a:br>
            <a:r>
              <a:rPr lang="es-ES" sz="3200" b="1" dirty="0" smtClean="0">
                <a:solidFill>
                  <a:schemeClr val="bg1"/>
                </a:solidFill>
              </a:rPr>
              <a:t>Sentido de la multiplicación:</a:t>
            </a:r>
            <a:br>
              <a:rPr lang="es-ES" sz="3200" b="1" dirty="0" smtClean="0">
                <a:solidFill>
                  <a:schemeClr val="bg1"/>
                </a:solidFill>
              </a:rPr>
            </a:br>
            <a:r>
              <a:rPr lang="es-ES" sz="3200" dirty="0">
                <a:solidFill>
                  <a:schemeClr val="bg1"/>
                </a:solidFill>
              </a:rPr>
              <a:t>Distintos tipos de problemas asociados a la multiplicación</a:t>
            </a:r>
            <a:r>
              <a:rPr lang="es-ES" sz="3200" dirty="0"/>
              <a:t/>
            </a:r>
            <a:br>
              <a:rPr lang="es-ES" sz="3200" dirty="0"/>
            </a:br>
            <a:endParaRPr lang="es-CO" sz="3200" dirty="0">
              <a:solidFill>
                <a:schemeClr val="bg1"/>
              </a:solidFill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0" y="1645741"/>
            <a:ext cx="8835474" cy="4329015"/>
          </a:xfrm>
        </p:spPr>
        <p:txBody>
          <a:bodyPr/>
          <a:lstStyle/>
          <a:p>
            <a:pPr marL="203200" indent="0" algn="just">
              <a:buNone/>
            </a:pPr>
            <a:r>
              <a:rPr lang="es-CO" sz="2000" dirty="0" smtClean="0">
                <a:solidFill>
                  <a:srgbClr val="800000"/>
                </a:solidFill>
              </a:rPr>
              <a:t>Tarea:</a:t>
            </a:r>
            <a:r>
              <a:rPr lang="es-CO" sz="2000" dirty="0" smtClean="0"/>
              <a:t> Cada grupo trabaja en el problema que le sea asignado usando distintas estrategias. </a:t>
            </a:r>
            <a:r>
              <a:rPr lang="es-CO" sz="2000" dirty="0" smtClean="0">
                <a:solidFill>
                  <a:srgbClr val="800000"/>
                </a:solidFill>
              </a:rPr>
              <a:t>10 min</a:t>
            </a:r>
            <a:endParaRPr lang="es-CO" sz="1600" dirty="0" smtClean="0">
              <a:solidFill>
                <a:srgbClr val="800000"/>
              </a:solidFill>
            </a:endParaRPr>
          </a:p>
          <a:p>
            <a:pPr marL="203200" indent="0" algn="just">
              <a:buNone/>
            </a:pPr>
            <a:endParaRPr lang="es-CO" sz="1600" dirty="0" smtClean="0"/>
          </a:p>
          <a:p>
            <a:pPr marL="660400" indent="-457200" algn="just">
              <a:buAutoNum type="arabicPeriod"/>
            </a:pPr>
            <a:r>
              <a:rPr lang="es-CO" sz="1900" i="1" dirty="0" smtClean="0"/>
              <a:t>Una patineta tiene 4 ruedas. ¿Cuántas ruedas en total tienen 2 patinetas? ¿Cuántas ruedas en total tienen 8 patinetas? ¿Cuántas ruedas en total tienen 16 patinetas?</a:t>
            </a:r>
          </a:p>
          <a:p>
            <a:pPr marL="203200" indent="0" algn="just">
              <a:buNone/>
            </a:pPr>
            <a:endParaRPr lang="es-CO" sz="1900" i="1" dirty="0" smtClean="0"/>
          </a:p>
          <a:p>
            <a:pPr marL="660400" indent="-457200" algn="just">
              <a:buAutoNum type="arabicPeriod"/>
            </a:pPr>
            <a:r>
              <a:rPr lang="es-CO" sz="1900" i="1" dirty="0" smtClean="0"/>
              <a:t>Susana prepara su maleta. Lleva 4 camisetas y 3 pantalones. ¿De cuántas formas distintas puede vestirse?</a:t>
            </a:r>
          </a:p>
          <a:p>
            <a:pPr marL="203200" indent="0" algn="just">
              <a:buNone/>
            </a:pPr>
            <a:endParaRPr lang="es-CO" sz="1900" i="1" dirty="0" smtClean="0"/>
          </a:p>
          <a:p>
            <a:pPr marL="660400" indent="-457200" algn="just">
              <a:buAutoNum type="arabicPeriod"/>
            </a:pPr>
            <a:r>
              <a:rPr lang="es-CO" sz="1900" i="1" dirty="0" smtClean="0"/>
              <a:t>Margarita se demora 7 minutos caminando de su casa a la escuela. Luis se demora tres veces el tiempo que Margarita se demora. ¿Cuántos minutos se demora Luis?</a:t>
            </a:r>
          </a:p>
        </p:txBody>
      </p:sp>
      <p:sp>
        <p:nvSpPr>
          <p:cNvPr id="5" name="Rectángulo 4"/>
          <p:cNvSpPr/>
          <p:nvPr/>
        </p:nvSpPr>
        <p:spPr>
          <a:xfrm>
            <a:off x="1794633" y="5950273"/>
            <a:ext cx="1987901" cy="90772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680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681519"/>
          </a:xfrm>
        </p:spPr>
        <p:txBody>
          <a:bodyPr/>
          <a:lstStyle/>
          <a:p>
            <a:r>
              <a:rPr lang="es-ES" sz="3200" b="1" dirty="0" smtClean="0">
                <a:solidFill>
                  <a:schemeClr val="bg1"/>
                </a:solidFill>
              </a:rPr>
              <a:t/>
            </a:r>
            <a:br>
              <a:rPr lang="es-ES" sz="3200" b="1" dirty="0" smtClean="0">
                <a:solidFill>
                  <a:schemeClr val="bg1"/>
                </a:solidFill>
              </a:rPr>
            </a:br>
            <a:r>
              <a:rPr lang="es-ES" sz="3200" b="1" dirty="0" smtClean="0">
                <a:solidFill>
                  <a:schemeClr val="bg1"/>
                </a:solidFill>
              </a:rPr>
              <a:t>Sentido de la multiplicación:</a:t>
            </a:r>
            <a:br>
              <a:rPr lang="es-ES" sz="3200" b="1" dirty="0" smtClean="0">
                <a:solidFill>
                  <a:schemeClr val="bg1"/>
                </a:solidFill>
              </a:rPr>
            </a:br>
            <a:r>
              <a:rPr lang="es-ES" sz="3200" dirty="0">
                <a:solidFill>
                  <a:schemeClr val="bg1"/>
                </a:solidFill>
              </a:rPr>
              <a:t>Distintos tipos de problemas asociados a la multiplicación</a:t>
            </a:r>
            <a:r>
              <a:rPr lang="es-ES" sz="3200" dirty="0"/>
              <a:t/>
            </a:r>
            <a:br>
              <a:rPr lang="es-ES" sz="3200" dirty="0"/>
            </a:br>
            <a:endParaRPr lang="es-CO" sz="3200" dirty="0">
              <a:solidFill>
                <a:schemeClr val="bg1"/>
              </a:solidFill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0016" y="1753301"/>
            <a:ext cx="8835474" cy="4033137"/>
          </a:xfrm>
        </p:spPr>
        <p:txBody>
          <a:bodyPr/>
          <a:lstStyle/>
          <a:p>
            <a:pPr marL="203200" indent="0" algn="ctr">
              <a:buNone/>
            </a:pPr>
            <a:r>
              <a:rPr lang="es-CO" sz="4000" dirty="0" smtClean="0"/>
              <a:t>Discusión</a:t>
            </a:r>
          </a:p>
          <a:p>
            <a:pPr marL="203200" indent="0" algn="ctr">
              <a:buNone/>
            </a:pPr>
            <a:endParaRPr lang="es-CO" sz="2400" dirty="0"/>
          </a:p>
          <a:p>
            <a:pPr marL="203200" indent="0" algn="just">
              <a:buNone/>
            </a:pPr>
            <a:r>
              <a:rPr lang="es-CO" sz="2400" dirty="0" smtClean="0"/>
              <a:t>Una patineta tiene 4 ruedas. ¿Cuántas ruedas en total tienen 2 patinetas? ¿Cuántas ruedas en total tienen 8 patinetas? ¿Cuántas ruedas en total tienen 16 patinetas?</a:t>
            </a:r>
          </a:p>
          <a:p>
            <a:pPr marL="203200" indent="0" algn="just">
              <a:buNone/>
            </a:pPr>
            <a:endParaRPr lang="es-CO" sz="2400" dirty="0" smtClean="0"/>
          </a:p>
        </p:txBody>
      </p:sp>
      <p:sp>
        <p:nvSpPr>
          <p:cNvPr id="4" name="Rectángulo 3"/>
          <p:cNvSpPr/>
          <p:nvPr/>
        </p:nvSpPr>
        <p:spPr>
          <a:xfrm>
            <a:off x="1794633" y="5950273"/>
            <a:ext cx="1987901" cy="90772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406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3723"/>
          </a:xfrm>
        </p:spPr>
        <p:txBody>
          <a:bodyPr/>
          <a:lstStyle/>
          <a:p>
            <a:r>
              <a:rPr lang="es-CO" sz="2800" b="1" dirty="0">
                <a:solidFill>
                  <a:schemeClr val="bg1"/>
                </a:solidFill>
              </a:rPr>
              <a:t>Problema </a:t>
            </a:r>
            <a:r>
              <a:rPr lang="es-CO" sz="2800" b="1" dirty="0" smtClean="0">
                <a:solidFill>
                  <a:schemeClr val="bg1"/>
                </a:solidFill>
              </a:rPr>
              <a:t>…</a:t>
            </a:r>
            <a:endParaRPr lang="es-CO" sz="2800" dirty="0">
              <a:solidFill>
                <a:schemeClr val="bg1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14325" y="539749"/>
            <a:ext cx="8472488" cy="5168898"/>
          </a:xfrm>
        </p:spPr>
        <p:txBody>
          <a:bodyPr/>
          <a:lstStyle/>
          <a:p>
            <a:r>
              <a:rPr lang="es-CO" sz="1800" b="1" dirty="0" smtClean="0"/>
              <a:t>Una representación Concreta: </a:t>
            </a:r>
            <a:r>
              <a:rPr lang="es-CO" sz="1800" dirty="0" smtClean="0"/>
              <a:t>Puede ser con plastilina, construir dos patinetas con sus 4 ruedas cada una y contara.</a:t>
            </a:r>
          </a:p>
          <a:p>
            <a:r>
              <a:rPr lang="es-CO" sz="1800" b="1" dirty="0" smtClean="0"/>
              <a:t>Una representación pictórica: </a:t>
            </a:r>
          </a:p>
          <a:p>
            <a:endParaRPr lang="es-CO" sz="1800" b="1" dirty="0"/>
          </a:p>
          <a:p>
            <a:endParaRPr lang="es-CO" sz="1800" b="1" dirty="0" smtClean="0"/>
          </a:p>
          <a:p>
            <a:endParaRPr lang="es-CO" sz="1800" b="1" dirty="0"/>
          </a:p>
          <a:p>
            <a:endParaRPr lang="es-CO" sz="1800" b="1" dirty="0" smtClean="0"/>
          </a:p>
          <a:p>
            <a:r>
              <a:rPr lang="es-CO" sz="1800" b="1" dirty="0" smtClean="0"/>
              <a:t>Una representación simbólica:</a:t>
            </a:r>
          </a:p>
          <a:p>
            <a:endParaRPr lang="es-CO" sz="1800" b="1" dirty="0"/>
          </a:p>
          <a:p>
            <a:r>
              <a:rPr lang="es-CO" sz="1800" dirty="0" smtClean="0"/>
              <a:t>El </a:t>
            </a:r>
            <a:r>
              <a:rPr lang="es-CO" sz="1800" dirty="0"/>
              <a:t>problema “¿</a:t>
            </a:r>
            <a:r>
              <a:rPr lang="es-CO" sz="1800" dirty="0" smtClean="0"/>
              <a:t>Cuántas </a:t>
            </a:r>
            <a:r>
              <a:rPr lang="es-CO" sz="1800" dirty="0"/>
              <a:t>ruedas en total tienen 8 patinetas?” se puede solucionar sumando repetidas veces (en cuyo </a:t>
            </a:r>
            <a:r>
              <a:rPr lang="es-CO" sz="1800" dirty="0" smtClean="0"/>
              <a:t>caso sería </a:t>
            </a:r>
            <a:r>
              <a:rPr lang="es-CO" sz="1800" dirty="0"/>
              <a:t>un problema de </a:t>
            </a:r>
            <a:r>
              <a:rPr lang="es-CO" sz="1800" dirty="0" smtClean="0"/>
              <a:t>adición </a:t>
            </a:r>
            <a:r>
              <a:rPr lang="es-CO" sz="1800" dirty="0"/>
              <a:t>repetida): Cada patineta tiene 4 ruedas: 4+4+... ocho veces: 4+4+4+4+4+4+4 = 32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6837" y="1574802"/>
            <a:ext cx="6410325" cy="11049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6236" y="2976560"/>
            <a:ext cx="2143125" cy="295275"/>
          </a:xfrm>
          <a:prstGeom prst="rect">
            <a:avLst/>
          </a:prstGeom>
        </p:spPr>
      </p:pic>
      <p:cxnSp>
        <p:nvCxnSpPr>
          <p:cNvPr id="9" name="Conector recto 8"/>
          <p:cNvCxnSpPr/>
          <p:nvPr/>
        </p:nvCxnSpPr>
        <p:spPr>
          <a:xfrm>
            <a:off x="314325" y="3608394"/>
            <a:ext cx="847248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031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8713"/>
          </a:xfrm>
        </p:spPr>
        <p:txBody>
          <a:bodyPr/>
          <a:lstStyle/>
          <a:p>
            <a:r>
              <a:rPr lang="es-CO" sz="2800" b="1" smtClean="0">
                <a:solidFill>
                  <a:schemeClr val="bg1"/>
                </a:solidFill>
              </a:rPr>
              <a:t>Problema de Grupos Iguales</a:t>
            </a:r>
            <a:endParaRPr lang="es-CO" sz="2800" b="1" dirty="0">
              <a:solidFill>
                <a:schemeClr val="bg1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414456"/>
            <a:ext cx="8229600" cy="4525961"/>
          </a:xfrm>
        </p:spPr>
        <p:txBody>
          <a:bodyPr/>
          <a:lstStyle/>
          <a:p>
            <a:pPr algn="just"/>
            <a:r>
              <a:rPr lang="es-CO" sz="2400" dirty="0"/>
              <a:t>Este problema pertenece a la </a:t>
            </a:r>
            <a:r>
              <a:rPr lang="es-CO" sz="2400" dirty="0" smtClean="0"/>
              <a:t>categoría “</a:t>
            </a:r>
            <a:r>
              <a:rPr lang="es-CO" sz="2400" dirty="0"/>
              <a:t>grupos iguales”. Dos patinetas son dos </a:t>
            </a:r>
            <a:r>
              <a:rPr lang="es-CO" sz="2400" dirty="0" smtClean="0"/>
              <a:t>grupos iguales </a:t>
            </a:r>
            <a:r>
              <a:rPr lang="es-CO" sz="2400" dirty="0"/>
              <a:t>(dos grupos de cuatro ruedas cada uno: 2 </a:t>
            </a:r>
            <a:r>
              <a:rPr lang="es-CO" sz="2400" dirty="0" smtClean="0"/>
              <a:t>x </a:t>
            </a:r>
            <a:r>
              <a:rPr lang="es-CO" sz="2400" dirty="0"/>
              <a:t>4 = 8 ruedas). </a:t>
            </a:r>
            <a:endParaRPr lang="es-CO" sz="2400" dirty="0" smtClean="0"/>
          </a:p>
          <a:p>
            <a:pPr algn="just"/>
            <a:endParaRPr lang="es-CO" sz="2400" dirty="0"/>
          </a:p>
          <a:p>
            <a:pPr algn="just"/>
            <a:r>
              <a:rPr lang="es-CO" sz="2400" dirty="0" smtClean="0"/>
              <a:t>Ocho </a:t>
            </a:r>
            <a:r>
              <a:rPr lang="es-CO" sz="2400" dirty="0"/>
              <a:t>patinetas son ocho grupos iguales (ocho </a:t>
            </a:r>
            <a:r>
              <a:rPr lang="es-CO" sz="2400" dirty="0" smtClean="0"/>
              <a:t>grupos de </a:t>
            </a:r>
            <a:r>
              <a:rPr lang="es-CO" sz="2400" dirty="0"/>
              <a:t>cuatro ruedas cada uno: 8 </a:t>
            </a:r>
            <a:r>
              <a:rPr lang="es-CO" sz="2400" dirty="0" smtClean="0"/>
              <a:t>x </a:t>
            </a:r>
            <a:r>
              <a:rPr lang="es-CO" sz="2400" dirty="0"/>
              <a:t>4 = 32 ruedas). </a:t>
            </a:r>
            <a:r>
              <a:rPr lang="es-CO" sz="2400" dirty="0" smtClean="0"/>
              <a:t>Dieciséis </a:t>
            </a:r>
            <a:r>
              <a:rPr lang="es-CO" sz="2400" dirty="0"/>
              <a:t>patinetas son 16 grupos iguales (16 </a:t>
            </a:r>
            <a:r>
              <a:rPr lang="es-CO" sz="2400" dirty="0" smtClean="0"/>
              <a:t>x </a:t>
            </a:r>
            <a:r>
              <a:rPr lang="es-CO" sz="2400" dirty="0"/>
              <a:t>4 = 64 ruedas), o </a:t>
            </a:r>
            <a:r>
              <a:rPr lang="es-CO" sz="2400" dirty="0" smtClean="0"/>
              <a:t>también puede </a:t>
            </a:r>
            <a:r>
              <a:rPr lang="es-CO" sz="2400" dirty="0"/>
              <a:t>pensarse en 2 grupos de 8 patinetas. Como cada grupo de 8 patinetas tiene 32 ruedas, entonces se duplica:</a:t>
            </a:r>
          </a:p>
          <a:p>
            <a:pPr algn="just"/>
            <a:r>
              <a:rPr lang="es-CO" sz="2400" dirty="0"/>
              <a:t>2 </a:t>
            </a:r>
            <a:r>
              <a:rPr lang="es-CO" sz="2400" dirty="0" smtClean="0"/>
              <a:t>x </a:t>
            </a:r>
            <a:r>
              <a:rPr lang="es-CO" sz="2400" dirty="0"/>
              <a:t>32 = 64 ruedas.</a:t>
            </a:r>
          </a:p>
        </p:txBody>
      </p:sp>
    </p:spTree>
    <p:extLst>
      <p:ext uri="{BB962C8B-B14F-4D97-AF65-F5344CB8AC3E}">
        <p14:creationId xmlns:p14="http://schemas.microsoft.com/office/powerpoint/2010/main" val="95496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681519"/>
          </a:xfrm>
        </p:spPr>
        <p:txBody>
          <a:bodyPr/>
          <a:lstStyle/>
          <a:p>
            <a:r>
              <a:rPr lang="es-ES" sz="3200" b="1" dirty="0" smtClean="0">
                <a:solidFill>
                  <a:schemeClr val="bg1"/>
                </a:solidFill>
              </a:rPr>
              <a:t/>
            </a:r>
            <a:br>
              <a:rPr lang="es-ES" sz="3200" b="1" dirty="0" smtClean="0">
                <a:solidFill>
                  <a:schemeClr val="bg1"/>
                </a:solidFill>
              </a:rPr>
            </a:br>
            <a:r>
              <a:rPr lang="es-ES" sz="3200" b="1" dirty="0" smtClean="0">
                <a:solidFill>
                  <a:schemeClr val="bg1"/>
                </a:solidFill>
              </a:rPr>
              <a:t>Sentido de la multiplicación:</a:t>
            </a:r>
            <a:br>
              <a:rPr lang="es-ES" sz="3200" b="1" dirty="0" smtClean="0">
                <a:solidFill>
                  <a:schemeClr val="bg1"/>
                </a:solidFill>
              </a:rPr>
            </a:br>
            <a:r>
              <a:rPr lang="es-ES" sz="3200" dirty="0">
                <a:solidFill>
                  <a:schemeClr val="bg1"/>
                </a:solidFill>
              </a:rPr>
              <a:t>Distintos tipos de problemas asociados a la multiplicación</a:t>
            </a:r>
            <a:r>
              <a:rPr lang="es-ES" sz="3200" dirty="0"/>
              <a:t/>
            </a:r>
            <a:br>
              <a:rPr lang="es-ES" sz="3200" dirty="0"/>
            </a:br>
            <a:endParaRPr lang="es-CO" sz="3200" dirty="0">
              <a:solidFill>
                <a:schemeClr val="bg1"/>
              </a:solidFill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0" y="1896180"/>
            <a:ext cx="8835474" cy="4114353"/>
          </a:xfrm>
        </p:spPr>
        <p:txBody>
          <a:bodyPr/>
          <a:lstStyle/>
          <a:p>
            <a:pPr marL="203200" indent="0" algn="just">
              <a:buNone/>
            </a:pPr>
            <a:endParaRPr lang="es-CO" sz="2400" dirty="0" smtClean="0"/>
          </a:p>
          <a:p>
            <a:pPr marL="203200" indent="0" algn="ctr">
              <a:buNone/>
            </a:pPr>
            <a:r>
              <a:rPr lang="es-CO" sz="4000" dirty="0" smtClean="0"/>
              <a:t>Discusión</a:t>
            </a:r>
          </a:p>
          <a:p>
            <a:pPr marL="203200" indent="0" algn="ctr">
              <a:buNone/>
            </a:pPr>
            <a:endParaRPr lang="es-CO" sz="2400" dirty="0" smtClean="0"/>
          </a:p>
          <a:p>
            <a:pPr marL="203200" indent="0" algn="just">
              <a:buNone/>
            </a:pPr>
            <a:r>
              <a:rPr lang="es-CO" sz="2400" dirty="0" smtClean="0"/>
              <a:t>Susana prepara su maleta. Lleva 4 camisetas y 3 pantalones. ¿De cuántas formas distintas puede vestirse?</a:t>
            </a:r>
          </a:p>
          <a:p>
            <a:pPr marL="203200" indent="0" algn="just">
              <a:buNone/>
            </a:pPr>
            <a:endParaRPr lang="es-CO" sz="2400" dirty="0" smtClean="0"/>
          </a:p>
        </p:txBody>
      </p:sp>
      <p:sp>
        <p:nvSpPr>
          <p:cNvPr id="5" name="Rectángulo 4"/>
          <p:cNvSpPr/>
          <p:nvPr/>
        </p:nvSpPr>
        <p:spPr>
          <a:xfrm>
            <a:off x="1794633" y="5950273"/>
            <a:ext cx="1987901" cy="90772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301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417499"/>
          </a:xfrm>
          <a:prstGeom prst="rect">
            <a:avLst/>
          </a:prstGeom>
          <a:solidFill>
            <a:srgbClr val="5B0A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OBJETIVO GENERAL DE</a:t>
            </a:r>
            <a:r>
              <a:rPr lang="en-US" sz="4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4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LA STS</a:t>
            </a:r>
            <a:endParaRPr lang="en-US" sz="44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Shape 115"/>
          <p:cNvSpPr txBox="1"/>
          <p:nvPr/>
        </p:nvSpPr>
        <p:spPr>
          <a:xfrm>
            <a:off x="523350" y="1868225"/>
            <a:ext cx="8097300" cy="2492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just">
              <a:buClr>
                <a:schemeClr val="dk1"/>
              </a:buClr>
              <a:buSzPct val="25000"/>
            </a:pPr>
            <a:r>
              <a:rPr lang="en-US" sz="3600" b="0" i="1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lang="en-US" sz="3600" b="0" i="1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Shape 124"/>
          <p:cNvSpPr txBox="1"/>
          <p:nvPr/>
        </p:nvSpPr>
        <p:spPr>
          <a:xfrm>
            <a:off x="1143736" y="2349305"/>
            <a:ext cx="7110388" cy="271506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ctr"/>
            <a:r>
              <a:rPr lang="es-ES_tradnl" sz="2800" dirty="0" smtClean="0">
                <a:latin typeface="+mn-lt"/>
                <a:cs typeface="Calibri"/>
              </a:rPr>
              <a:t>Profundizar en la comprensión del concepto de la </a:t>
            </a:r>
            <a:r>
              <a:rPr lang="es-ES_tradnl" sz="2800" b="1" dirty="0" smtClean="0">
                <a:solidFill>
                  <a:srgbClr val="FF0000"/>
                </a:solidFill>
                <a:latin typeface="+mn-lt"/>
                <a:cs typeface="Calibri"/>
              </a:rPr>
              <a:t>multiplicación</a:t>
            </a:r>
            <a:r>
              <a:rPr lang="es-ES_tradnl" sz="2800" dirty="0" smtClean="0">
                <a:latin typeface="+mn-lt"/>
                <a:cs typeface="Calibri"/>
              </a:rPr>
              <a:t> y en la importancia de la </a:t>
            </a:r>
            <a:r>
              <a:rPr lang="es-CO" sz="2800" b="1" dirty="0" smtClean="0">
                <a:solidFill>
                  <a:srgbClr val="FF0000"/>
                </a:solidFill>
                <a:latin typeface="+mn-lt"/>
                <a:cs typeface="Calibri"/>
              </a:rPr>
              <a:t>ejercitación</a:t>
            </a:r>
            <a:r>
              <a:rPr lang="es-CO" sz="2800" dirty="0" smtClean="0">
                <a:latin typeface="+mn-lt"/>
                <a:cs typeface="Calibri"/>
              </a:rPr>
              <a:t> para la construcción de los conceptos y el desarrollo de la competencia matemática.</a:t>
            </a:r>
          </a:p>
        </p:txBody>
      </p:sp>
      <p:sp>
        <p:nvSpPr>
          <p:cNvPr id="8" name="Rectángulo 7"/>
          <p:cNvSpPr/>
          <p:nvPr/>
        </p:nvSpPr>
        <p:spPr>
          <a:xfrm>
            <a:off x="1794633" y="5950273"/>
            <a:ext cx="1987901" cy="90772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Problema…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42912" y="900112"/>
            <a:ext cx="8229600" cy="4525961"/>
          </a:xfrm>
        </p:spPr>
        <p:txBody>
          <a:bodyPr/>
          <a:lstStyle/>
          <a:p>
            <a:r>
              <a:rPr lang="es-CO" sz="2400" dirty="0" smtClean="0"/>
              <a:t>Posibles soluciones</a:t>
            </a:r>
          </a:p>
          <a:p>
            <a:endParaRPr lang="es-CO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9712" y="1347788"/>
            <a:ext cx="6096000" cy="139065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6787" y="2906014"/>
            <a:ext cx="6853237" cy="2967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397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7238"/>
          </a:xfrm>
        </p:spPr>
        <p:txBody>
          <a:bodyPr/>
          <a:lstStyle/>
          <a:p>
            <a:r>
              <a:rPr lang="es-CO" sz="2800" dirty="0" smtClean="0">
                <a:solidFill>
                  <a:schemeClr val="bg1"/>
                </a:solidFill>
              </a:rPr>
              <a:t>Representaciones</a:t>
            </a:r>
            <a:endParaRPr lang="es-CO" sz="2800" dirty="0">
              <a:solidFill>
                <a:schemeClr val="bg1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71462" y="942975"/>
            <a:ext cx="8586787" cy="5086350"/>
          </a:xfrm>
        </p:spPr>
        <p:txBody>
          <a:bodyPr/>
          <a:lstStyle/>
          <a:p>
            <a:pPr algn="just"/>
            <a:r>
              <a:rPr lang="es-CO" b="1" dirty="0" smtClean="0"/>
              <a:t>Concreto: </a:t>
            </a:r>
            <a:r>
              <a:rPr lang="es-CO" dirty="0"/>
              <a:t>Para estudiantes de grado 1, puede ser interesante realizar el ejercicio con una </a:t>
            </a:r>
            <a:r>
              <a:rPr lang="es-CO" dirty="0" smtClean="0"/>
              <a:t>muñeca </a:t>
            </a:r>
            <a:r>
              <a:rPr lang="es-CO" dirty="0"/>
              <a:t>y distintas mudas</a:t>
            </a:r>
            <a:r>
              <a:rPr lang="es-CO" dirty="0" smtClean="0"/>
              <a:t>.  En </a:t>
            </a:r>
            <a:r>
              <a:rPr lang="es-CO" dirty="0"/>
              <a:t>grados posteriores, los estudiantes pueden dibujar 4 camisetas y 3 pantalones usando distintos colores, y luego </a:t>
            </a:r>
            <a:r>
              <a:rPr lang="es-CO" dirty="0" smtClean="0"/>
              <a:t>recortar las </a:t>
            </a:r>
            <a:r>
              <a:rPr lang="es-CO" dirty="0"/>
              <a:t>7 figuras</a:t>
            </a:r>
            <a:r>
              <a:rPr lang="es-CO" dirty="0" smtClean="0"/>
              <a:t>.</a:t>
            </a:r>
          </a:p>
          <a:p>
            <a:pPr algn="just"/>
            <a:endParaRPr lang="es-CO" b="1" dirty="0"/>
          </a:p>
          <a:p>
            <a:pPr algn="just"/>
            <a:endParaRPr lang="es-CO" b="1" dirty="0" smtClean="0"/>
          </a:p>
          <a:p>
            <a:pPr algn="just"/>
            <a:endParaRPr lang="es-CO" b="1" dirty="0"/>
          </a:p>
          <a:p>
            <a:pPr algn="just"/>
            <a:r>
              <a:rPr lang="es-CO" b="1" dirty="0" smtClean="0"/>
              <a:t>Pictórico</a:t>
            </a:r>
            <a:r>
              <a:rPr lang="es-CO" dirty="0"/>
              <a:t>: Tanto las tablas como los á</a:t>
            </a:r>
            <a:r>
              <a:rPr lang="es-CO" dirty="0" smtClean="0"/>
              <a:t>rboles </a:t>
            </a:r>
            <a:r>
              <a:rPr lang="es-CO" dirty="0"/>
              <a:t>son representaciones </a:t>
            </a:r>
            <a:r>
              <a:rPr lang="es-CO" dirty="0" smtClean="0"/>
              <a:t>pictóricas</a:t>
            </a:r>
            <a:r>
              <a:rPr lang="es-CO" dirty="0"/>
              <a:t>. </a:t>
            </a:r>
            <a:r>
              <a:rPr lang="es-CO" dirty="0" smtClean="0"/>
              <a:t>También </a:t>
            </a:r>
            <a:r>
              <a:rPr lang="es-CO" dirty="0"/>
              <a:t>pueden utilizar </a:t>
            </a:r>
            <a:r>
              <a:rPr lang="es-CO" dirty="0" smtClean="0"/>
              <a:t>imágenes </a:t>
            </a:r>
            <a:r>
              <a:rPr lang="es-CO" dirty="0"/>
              <a:t>en </a:t>
            </a:r>
            <a:r>
              <a:rPr lang="es-CO" dirty="0" smtClean="0"/>
              <a:t>vez de </a:t>
            </a:r>
            <a:r>
              <a:rPr lang="es-CO" dirty="0"/>
              <a:t>palabras (lo que le ayuda al estudiante a comprender a </a:t>
            </a:r>
            <a:r>
              <a:rPr lang="es-CO" dirty="0" smtClean="0"/>
              <a:t>qu</a:t>
            </a:r>
            <a:r>
              <a:rPr lang="es-CO" dirty="0"/>
              <a:t>é</a:t>
            </a:r>
            <a:r>
              <a:rPr lang="es-CO" dirty="0" smtClean="0"/>
              <a:t> </a:t>
            </a:r>
            <a:r>
              <a:rPr lang="es-CO" dirty="0"/>
              <a:t>corresponde cada casilla de la tabla</a:t>
            </a:r>
            <a:r>
              <a:rPr lang="es-CO" dirty="0" smtClean="0"/>
              <a:t>)</a:t>
            </a:r>
          </a:p>
          <a:p>
            <a:pPr algn="just"/>
            <a:endParaRPr lang="es-CO" dirty="0"/>
          </a:p>
          <a:p>
            <a:pPr algn="just"/>
            <a:endParaRPr lang="es-CO" dirty="0" smtClean="0"/>
          </a:p>
          <a:p>
            <a:pPr algn="just"/>
            <a:endParaRPr lang="es-CO" dirty="0"/>
          </a:p>
          <a:p>
            <a:pPr algn="just"/>
            <a:endParaRPr lang="es-CO" dirty="0" smtClean="0"/>
          </a:p>
          <a:p>
            <a:pPr algn="just"/>
            <a:endParaRPr lang="es-CO" dirty="0"/>
          </a:p>
          <a:p>
            <a:pPr algn="just"/>
            <a:endParaRPr lang="es-CO" dirty="0" smtClean="0"/>
          </a:p>
          <a:p>
            <a:pPr algn="just"/>
            <a:endParaRPr lang="es-CO" dirty="0" smtClean="0"/>
          </a:p>
          <a:p>
            <a:pPr algn="just"/>
            <a:r>
              <a:rPr lang="es-CO" b="1" dirty="0" smtClean="0"/>
              <a:t>Simbólico: </a:t>
            </a:r>
          </a:p>
          <a:p>
            <a:pPr algn="r"/>
            <a:r>
              <a:rPr lang="es-CO" dirty="0" smtClean="0"/>
              <a:t>PROBLEMA DE COMBINACIÓN</a:t>
            </a:r>
          </a:p>
          <a:p>
            <a:pPr algn="just"/>
            <a:endParaRPr lang="es-CO" b="1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9225" y="1709736"/>
            <a:ext cx="6305550" cy="75247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7963" y="3105150"/>
            <a:ext cx="3724276" cy="1957526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9763" y="5309531"/>
            <a:ext cx="1009650" cy="29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904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681519"/>
          </a:xfrm>
        </p:spPr>
        <p:txBody>
          <a:bodyPr/>
          <a:lstStyle/>
          <a:p>
            <a:r>
              <a:rPr lang="es-ES" sz="3200" b="1" dirty="0" smtClean="0">
                <a:solidFill>
                  <a:schemeClr val="bg1"/>
                </a:solidFill>
              </a:rPr>
              <a:t/>
            </a:r>
            <a:br>
              <a:rPr lang="es-ES" sz="3200" b="1" dirty="0" smtClean="0">
                <a:solidFill>
                  <a:schemeClr val="bg1"/>
                </a:solidFill>
              </a:rPr>
            </a:br>
            <a:r>
              <a:rPr lang="es-ES" sz="3200" b="1" dirty="0" smtClean="0">
                <a:solidFill>
                  <a:schemeClr val="bg1"/>
                </a:solidFill>
              </a:rPr>
              <a:t>Sentido de la multiplicación:</a:t>
            </a:r>
            <a:br>
              <a:rPr lang="es-ES" sz="3200" b="1" dirty="0" smtClean="0">
                <a:solidFill>
                  <a:schemeClr val="bg1"/>
                </a:solidFill>
              </a:rPr>
            </a:br>
            <a:r>
              <a:rPr lang="es-ES" sz="3200" dirty="0">
                <a:solidFill>
                  <a:schemeClr val="bg1"/>
                </a:solidFill>
              </a:rPr>
              <a:t>Distintos tipos de problemas asociados a la multiplicación</a:t>
            </a:r>
            <a:r>
              <a:rPr lang="es-ES" sz="3200" dirty="0"/>
              <a:t/>
            </a:r>
            <a:br>
              <a:rPr lang="es-ES" sz="3200" dirty="0"/>
            </a:br>
            <a:endParaRPr lang="es-CO" sz="3200" dirty="0">
              <a:solidFill>
                <a:schemeClr val="bg1"/>
              </a:solidFill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0" y="1896180"/>
            <a:ext cx="8835474" cy="4114353"/>
          </a:xfrm>
        </p:spPr>
        <p:txBody>
          <a:bodyPr/>
          <a:lstStyle/>
          <a:p>
            <a:pPr marL="203200" indent="0" algn="just">
              <a:buNone/>
            </a:pPr>
            <a:endParaRPr lang="es-CO" sz="2400" dirty="0" smtClean="0"/>
          </a:p>
          <a:p>
            <a:pPr marL="203200" indent="0" algn="ctr">
              <a:buNone/>
            </a:pPr>
            <a:r>
              <a:rPr lang="es-CO" sz="4000" dirty="0" smtClean="0"/>
              <a:t>Discusión</a:t>
            </a:r>
          </a:p>
          <a:p>
            <a:pPr marL="203200" indent="0" algn="ctr">
              <a:buNone/>
            </a:pPr>
            <a:r>
              <a:rPr lang="es-CO" sz="4000" dirty="0" smtClean="0"/>
              <a:t> </a:t>
            </a:r>
            <a:endParaRPr lang="es-CO" sz="2400" dirty="0" smtClean="0"/>
          </a:p>
          <a:p>
            <a:pPr marL="203200" indent="0" algn="just">
              <a:buNone/>
            </a:pPr>
            <a:r>
              <a:rPr lang="es-CO" sz="2400" dirty="0" smtClean="0"/>
              <a:t>Margarita se demora 7 minutos caminando de su casa a la escuela. Luis se demora tres veces el tiempo que Margarita se demora. ¿Cuántos minutos se demora Luis?</a:t>
            </a:r>
          </a:p>
        </p:txBody>
      </p:sp>
      <p:sp>
        <p:nvSpPr>
          <p:cNvPr id="5" name="Rectángulo 4"/>
          <p:cNvSpPr/>
          <p:nvPr/>
        </p:nvSpPr>
        <p:spPr>
          <a:xfrm>
            <a:off x="1794633" y="5950273"/>
            <a:ext cx="1987901" cy="90772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301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71513"/>
          </a:xfrm>
        </p:spPr>
        <p:txBody>
          <a:bodyPr/>
          <a:lstStyle/>
          <a:p>
            <a:r>
              <a:rPr lang="es-CO" sz="2800" dirty="0" smtClean="0">
                <a:solidFill>
                  <a:schemeClr val="bg1"/>
                </a:solidFill>
              </a:rPr>
              <a:t>PROBLEMA…</a:t>
            </a:r>
            <a:endParaRPr lang="es-CO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4" y="1366834"/>
            <a:ext cx="8876273" cy="2490791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428625" y="4457701"/>
            <a:ext cx="58789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800" dirty="0" smtClean="0">
                <a:latin typeface="CMBX10"/>
              </a:rPr>
              <a:t>Representación </a:t>
            </a:r>
            <a:r>
              <a:rPr lang="es-CO" sz="1800" dirty="0">
                <a:latin typeface="CMBX10"/>
              </a:rPr>
              <a:t>y </a:t>
            </a:r>
            <a:r>
              <a:rPr lang="es-CO" sz="2400" dirty="0" smtClean="0">
                <a:latin typeface="CMBX10"/>
              </a:rPr>
              <a:t>solución</a:t>
            </a:r>
            <a:r>
              <a:rPr lang="es-CO" sz="1800" dirty="0">
                <a:latin typeface="CMBX10"/>
              </a:rPr>
              <a:t>: </a:t>
            </a:r>
            <a:r>
              <a:rPr lang="es-CO" sz="1800" dirty="0">
                <a:latin typeface="CMR10"/>
              </a:rPr>
              <a:t>3 </a:t>
            </a:r>
            <a:r>
              <a:rPr lang="es-CO" sz="1800" dirty="0">
                <a:latin typeface="CMSY10"/>
              </a:rPr>
              <a:t>⇥ </a:t>
            </a:r>
            <a:r>
              <a:rPr lang="es-CO" sz="1800" dirty="0">
                <a:latin typeface="CMR10"/>
              </a:rPr>
              <a:t>7 = 21</a:t>
            </a:r>
            <a:endParaRPr lang="es-CO" sz="1800" dirty="0"/>
          </a:p>
        </p:txBody>
      </p:sp>
    </p:spTree>
    <p:extLst>
      <p:ext uri="{BB962C8B-B14F-4D97-AF65-F5344CB8AC3E}">
        <p14:creationId xmlns:p14="http://schemas.microsoft.com/office/powerpoint/2010/main" val="417630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914520"/>
            <a:ext cx="9144000" cy="1928814"/>
          </a:xfrm>
        </p:spPr>
        <p:txBody>
          <a:bodyPr/>
          <a:lstStyle/>
          <a:p>
            <a:r>
              <a:rPr lang="es-ES" sz="4000" b="1" dirty="0" smtClean="0">
                <a:solidFill>
                  <a:schemeClr val="bg1"/>
                </a:solidFill>
              </a:rPr>
              <a:t>Sentido de la multiplicación:</a:t>
            </a:r>
            <a:br>
              <a:rPr lang="es-ES" sz="4000" b="1" dirty="0" smtClean="0">
                <a:solidFill>
                  <a:schemeClr val="bg1"/>
                </a:solidFill>
              </a:rPr>
            </a:br>
            <a:r>
              <a:rPr lang="es-ES" sz="4000" b="1" dirty="0" smtClean="0">
                <a:solidFill>
                  <a:schemeClr val="bg1"/>
                </a:solidFill>
              </a:rPr>
              <a:t>Posición de la Incógnita</a:t>
            </a:r>
            <a:endParaRPr lang="es-CO" sz="4000" dirty="0">
              <a:solidFill>
                <a:schemeClr val="bg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794633" y="5964079"/>
            <a:ext cx="1987901" cy="90772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259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681519"/>
          </a:xfrm>
        </p:spPr>
        <p:txBody>
          <a:bodyPr/>
          <a:lstStyle/>
          <a:p>
            <a:r>
              <a:rPr lang="es-ES" sz="3200" b="1" dirty="0" smtClean="0">
                <a:solidFill>
                  <a:schemeClr val="bg1"/>
                </a:solidFill>
              </a:rPr>
              <a:t/>
            </a:r>
            <a:br>
              <a:rPr lang="es-ES" sz="3200" b="1" dirty="0" smtClean="0">
                <a:solidFill>
                  <a:schemeClr val="bg1"/>
                </a:solidFill>
              </a:rPr>
            </a:br>
            <a:r>
              <a:rPr lang="es-ES" sz="3200" b="1" dirty="0" smtClean="0">
                <a:solidFill>
                  <a:schemeClr val="bg1"/>
                </a:solidFill>
              </a:rPr>
              <a:t>Sentido de la multiplicación:</a:t>
            </a:r>
            <a:br>
              <a:rPr lang="es-ES" sz="3200" b="1" dirty="0" smtClean="0">
                <a:solidFill>
                  <a:schemeClr val="bg1"/>
                </a:solidFill>
              </a:rPr>
            </a:br>
            <a:r>
              <a:rPr lang="es-ES" sz="3200" b="1" dirty="0" smtClean="0">
                <a:solidFill>
                  <a:schemeClr val="bg1"/>
                </a:solidFill>
              </a:rPr>
              <a:t>Posición de la incógnita</a:t>
            </a:r>
            <a:r>
              <a:rPr lang="es-ES" sz="3200" dirty="0"/>
              <a:t/>
            </a:r>
            <a:br>
              <a:rPr lang="es-ES" sz="3200" dirty="0"/>
            </a:br>
            <a:endParaRPr lang="es-CO" sz="3200" dirty="0">
              <a:solidFill>
                <a:schemeClr val="bg1"/>
              </a:solidFill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4054" y="1931957"/>
            <a:ext cx="8531419" cy="4078576"/>
          </a:xfrm>
        </p:spPr>
        <p:txBody>
          <a:bodyPr/>
          <a:lstStyle/>
          <a:p>
            <a:pPr marL="203200" indent="0" algn="just">
              <a:buNone/>
            </a:pPr>
            <a:r>
              <a:rPr lang="es-CO" sz="2400" dirty="0" smtClean="0">
                <a:solidFill>
                  <a:srgbClr val="800000"/>
                </a:solidFill>
              </a:rPr>
              <a:t>Tarea: </a:t>
            </a:r>
            <a:r>
              <a:rPr lang="es-CO" sz="2400" dirty="0" smtClean="0"/>
              <a:t>Lea los problemas e identifique sus diferencias y similitudes (</a:t>
            </a:r>
            <a:r>
              <a:rPr lang="es-CO" sz="2400" dirty="0">
                <a:solidFill>
                  <a:srgbClr val="800000"/>
                </a:solidFill>
              </a:rPr>
              <a:t>4</a:t>
            </a:r>
            <a:r>
              <a:rPr lang="es-CO" sz="2400" dirty="0" smtClean="0">
                <a:solidFill>
                  <a:srgbClr val="800000"/>
                </a:solidFill>
              </a:rPr>
              <a:t> min</a:t>
            </a:r>
            <a:r>
              <a:rPr lang="es-CO" sz="2400" dirty="0" smtClean="0"/>
              <a:t>)</a:t>
            </a:r>
          </a:p>
          <a:p>
            <a:pPr marL="660400" indent="-457200" algn="just">
              <a:buFont typeface="+mj-lt"/>
              <a:buAutoNum type="arabicPeriod"/>
            </a:pPr>
            <a:r>
              <a:rPr lang="es-CO" sz="2400" i="1" dirty="0" smtClean="0"/>
              <a:t>Marcos tiene 4 bolsas de manzanas. Hay 6 manzanas en cada bolsa. ¿Cuántas manzanas tiene en total?</a:t>
            </a:r>
          </a:p>
          <a:p>
            <a:pPr marL="660400" indent="-457200" algn="just">
              <a:buFont typeface="+mj-lt"/>
              <a:buAutoNum type="arabicPeriod"/>
            </a:pPr>
            <a:r>
              <a:rPr lang="es-CO" sz="2400" i="1" dirty="0" smtClean="0"/>
              <a:t>Marcos tiene 24 manzanas. Quiere compartirlas con sus 4 amigos dándole a cada uno el mismo número de manzanas. ¿Cuántas manzanas recibirá cada amigo?</a:t>
            </a:r>
          </a:p>
          <a:p>
            <a:pPr marL="660400" indent="-457200" algn="just">
              <a:buFont typeface="+mj-lt"/>
              <a:buAutoNum type="arabicPeriod"/>
            </a:pPr>
            <a:r>
              <a:rPr lang="es-CO" sz="2400" i="1" dirty="0" smtClean="0"/>
              <a:t>Marcos tiene 24 manzanas. Las mete en bolsas. A cada bolsa le caben 6 manzanas. ¿Cuántas bolsas utilizó Marcos?</a:t>
            </a:r>
          </a:p>
        </p:txBody>
      </p:sp>
      <p:sp>
        <p:nvSpPr>
          <p:cNvPr id="5" name="Rectángulo 4"/>
          <p:cNvSpPr/>
          <p:nvPr/>
        </p:nvSpPr>
        <p:spPr>
          <a:xfrm>
            <a:off x="1794633" y="5950273"/>
            <a:ext cx="1987901" cy="90772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361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b="1" dirty="0" smtClean="0">
                <a:solidFill>
                  <a:schemeClr val="bg1"/>
                </a:solidFill>
              </a:rPr>
              <a:t/>
            </a:r>
            <a:br>
              <a:rPr lang="es-ES" sz="3200" b="1" dirty="0" smtClean="0">
                <a:solidFill>
                  <a:schemeClr val="bg1"/>
                </a:solidFill>
              </a:rPr>
            </a:br>
            <a:r>
              <a:rPr lang="es-ES" sz="3200" b="1" dirty="0" smtClean="0">
                <a:solidFill>
                  <a:schemeClr val="bg1"/>
                </a:solidFill>
              </a:rPr>
              <a:t>Sentido de la multiplicación:</a:t>
            </a:r>
            <a:br>
              <a:rPr lang="es-ES" sz="3200" b="1" dirty="0" smtClean="0">
                <a:solidFill>
                  <a:schemeClr val="bg1"/>
                </a:solidFill>
              </a:rPr>
            </a:br>
            <a:r>
              <a:rPr lang="es-ES" sz="3200" b="1" dirty="0" smtClean="0">
                <a:solidFill>
                  <a:schemeClr val="bg1"/>
                </a:solidFill>
              </a:rPr>
              <a:t>Posición de la incógnita</a:t>
            </a:r>
            <a:r>
              <a:rPr lang="es-ES" sz="3200" dirty="0"/>
              <a:t/>
            </a:r>
            <a:br>
              <a:rPr lang="es-ES" sz="3200" dirty="0"/>
            </a:br>
            <a:endParaRPr lang="es-CO" sz="3200" dirty="0">
              <a:solidFill>
                <a:schemeClr val="bg1"/>
              </a:solidFill>
            </a:endParaRPr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03200" indent="0">
              <a:buNone/>
            </a:pPr>
            <a:r>
              <a:rPr lang="es-ES_tradnl" sz="2000" dirty="0" smtClean="0"/>
              <a:t>Discusión:</a:t>
            </a:r>
            <a:endParaRPr lang="es-ES_tradnl" sz="2000" dirty="0"/>
          </a:p>
        </p:txBody>
      </p:sp>
      <p:pic>
        <p:nvPicPr>
          <p:cNvPr id="4" name="Imagen 3" descr="4por6pre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958" y="2450722"/>
            <a:ext cx="8329912" cy="3255705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1794633" y="5950273"/>
            <a:ext cx="1987901" cy="90772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549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681519"/>
          </a:xfrm>
        </p:spPr>
        <p:txBody>
          <a:bodyPr/>
          <a:lstStyle/>
          <a:p>
            <a:r>
              <a:rPr lang="es-ES" sz="3200" b="1" dirty="0" smtClean="0">
                <a:solidFill>
                  <a:schemeClr val="bg1"/>
                </a:solidFill>
              </a:rPr>
              <a:t/>
            </a:r>
            <a:br>
              <a:rPr lang="es-ES" sz="3200" b="1" dirty="0" smtClean="0">
                <a:solidFill>
                  <a:schemeClr val="bg1"/>
                </a:solidFill>
              </a:rPr>
            </a:br>
            <a:r>
              <a:rPr lang="es-ES" sz="3200" b="1" dirty="0" smtClean="0">
                <a:solidFill>
                  <a:schemeClr val="bg1"/>
                </a:solidFill>
              </a:rPr>
              <a:t>Sentido de la multiplicación:</a:t>
            </a:r>
            <a:br>
              <a:rPr lang="es-ES" sz="3200" b="1" dirty="0" smtClean="0">
                <a:solidFill>
                  <a:schemeClr val="bg1"/>
                </a:solidFill>
              </a:rPr>
            </a:br>
            <a:r>
              <a:rPr lang="es-ES" sz="3200" b="1" dirty="0" smtClean="0">
                <a:solidFill>
                  <a:schemeClr val="bg1"/>
                </a:solidFill>
              </a:rPr>
              <a:t>Posición de la incógnita</a:t>
            </a:r>
            <a:r>
              <a:rPr lang="es-ES" sz="3200" dirty="0"/>
              <a:t/>
            </a:r>
            <a:br>
              <a:rPr lang="es-ES" sz="3200" dirty="0"/>
            </a:br>
            <a:endParaRPr lang="es-CO" sz="3200" dirty="0">
              <a:solidFill>
                <a:schemeClr val="bg1"/>
              </a:solidFill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4054" y="1931957"/>
            <a:ext cx="8531419" cy="4078576"/>
          </a:xfrm>
        </p:spPr>
        <p:txBody>
          <a:bodyPr/>
          <a:lstStyle/>
          <a:p>
            <a:pPr marL="203200" indent="0" algn="just">
              <a:buNone/>
            </a:pPr>
            <a:r>
              <a:rPr lang="es-CO" sz="2400" dirty="0" smtClean="0">
                <a:solidFill>
                  <a:srgbClr val="800000"/>
                </a:solidFill>
              </a:rPr>
              <a:t>Tarea: </a:t>
            </a:r>
            <a:r>
              <a:rPr lang="es-CO" sz="2400" dirty="0" smtClean="0"/>
              <a:t>Plantee tres preguntas distintas asociadas a la operación y el contexto dados (variando la posición de la incógnita) (</a:t>
            </a:r>
            <a:r>
              <a:rPr lang="es-CO" sz="2400" dirty="0">
                <a:solidFill>
                  <a:srgbClr val="800000"/>
                </a:solidFill>
              </a:rPr>
              <a:t>6</a:t>
            </a:r>
            <a:r>
              <a:rPr lang="es-CO" sz="2400" dirty="0" smtClean="0">
                <a:solidFill>
                  <a:srgbClr val="800000"/>
                </a:solidFill>
              </a:rPr>
              <a:t> min</a:t>
            </a:r>
            <a:r>
              <a:rPr lang="es-CO" sz="2400" dirty="0" smtClean="0"/>
              <a:t>)</a:t>
            </a:r>
          </a:p>
          <a:p>
            <a:pPr marL="203200" indent="0" algn="just">
              <a:buNone/>
            </a:pPr>
            <a:endParaRPr lang="es-CO" sz="2400" dirty="0"/>
          </a:p>
          <a:p>
            <a:pPr marL="203200" indent="0" algn="just">
              <a:buNone/>
            </a:pPr>
            <a:r>
              <a:rPr lang="es-CO" sz="2400" b="1" dirty="0" smtClean="0"/>
              <a:t>Operación:</a:t>
            </a:r>
            <a:r>
              <a:rPr lang="es-CO" sz="2400" dirty="0" smtClean="0"/>
              <a:t> 8x6=48</a:t>
            </a:r>
          </a:p>
          <a:p>
            <a:pPr marL="203200" indent="0" algn="just">
              <a:buNone/>
            </a:pPr>
            <a:endParaRPr lang="es-CO" sz="2400" dirty="0"/>
          </a:p>
          <a:p>
            <a:pPr marL="203200" indent="0" algn="just">
              <a:buNone/>
            </a:pPr>
            <a:r>
              <a:rPr lang="es-CO" sz="2400" b="1" dirty="0" smtClean="0"/>
              <a:t>Contexto:</a:t>
            </a:r>
            <a:r>
              <a:rPr lang="es-CO" sz="2400" dirty="0" smtClean="0"/>
              <a:t> Un tren con varios vagones va lleno de pasajeros y en cada vagón cabe el mismo número de pasajeros.</a:t>
            </a:r>
          </a:p>
        </p:txBody>
      </p:sp>
      <p:sp>
        <p:nvSpPr>
          <p:cNvPr id="5" name="Rectángulo 4"/>
          <p:cNvSpPr/>
          <p:nvPr/>
        </p:nvSpPr>
        <p:spPr>
          <a:xfrm>
            <a:off x="1794633" y="5950273"/>
            <a:ext cx="1987901" cy="90772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707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681519"/>
          </a:xfrm>
        </p:spPr>
        <p:txBody>
          <a:bodyPr/>
          <a:lstStyle/>
          <a:p>
            <a:r>
              <a:rPr lang="es-ES" sz="3200" b="1" dirty="0" smtClean="0">
                <a:solidFill>
                  <a:schemeClr val="bg1"/>
                </a:solidFill>
              </a:rPr>
              <a:t/>
            </a:r>
            <a:br>
              <a:rPr lang="es-ES" sz="3200" b="1" dirty="0" smtClean="0">
                <a:solidFill>
                  <a:schemeClr val="bg1"/>
                </a:solidFill>
              </a:rPr>
            </a:br>
            <a:r>
              <a:rPr lang="es-ES" sz="3200" b="1" dirty="0" smtClean="0">
                <a:solidFill>
                  <a:schemeClr val="bg1"/>
                </a:solidFill>
              </a:rPr>
              <a:t>Sentido de la multiplicación:</a:t>
            </a:r>
            <a:br>
              <a:rPr lang="es-ES" sz="3200" b="1" dirty="0" smtClean="0">
                <a:solidFill>
                  <a:schemeClr val="bg1"/>
                </a:solidFill>
              </a:rPr>
            </a:br>
            <a:r>
              <a:rPr lang="es-ES" sz="3200" b="1" dirty="0" smtClean="0">
                <a:solidFill>
                  <a:schemeClr val="bg1"/>
                </a:solidFill>
              </a:rPr>
              <a:t>Posición de la incógnita</a:t>
            </a:r>
            <a:r>
              <a:rPr lang="es-ES" sz="3200" dirty="0"/>
              <a:t/>
            </a:r>
            <a:br>
              <a:rPr lang="es-ES" sz="3200" dirty="0"/>
            </a:br>
            <a:endParaRPr lang="es-CO" sz="3200" dirty="0">
              <a:solidFill>
                <a:schemeClr val="bg1"/>
              </a:solidFill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4054" y="1931957"/>
            <a:ext cx="8531419" cy="4078576"/>
          </a:xfrm>
        </p:spPr>
        <p:txBody>
          <a:bodyPr/>
          <a:lstStyle/>
          <a:p>
            <a:pPr marL="203200" indent="0" algn="just">
              <a:buNone/>
            </a:pPr>
            <a:r>
              <a:rPr lang="es-CO" sz="2400" dirty="0" smtClean="0">
                <a:solidFill>
                  <a:srgbClr val="800000"/>
                </a:solidFill>
              </a:rPr>
              <a:t>Discusión de propuestas (6 min)</a:t>
            </a:r>
          </a:p>
          <a:p>
            <a:pPr marL="203200" indent="0" algn="just">
              <a:buNone/>
            </a:pPr>
            <a:endParaRPr lang="es-CO" sz="2400" dirty="0"/>
          </a:p>
          <a:p>
            <a:pPr marL="203200" indent="0" algn="just">
              <a:buNone/>
            </a:pPr>
            <a:r>
              <a:rPr lang="es-CO" sz="2400" b="1" dirty="0" smtClean="0"/>
              <a:t>Operación:</a:t>
            </a:r>
            <a:r>
              <a:rPr lang="es-CO" sz="2400" dirty="0" smtClean="0"/>
              <a:t> 8x6=48</a:t>
            </a:r>
          </a:p>
          <a:p>
            <a:pPr marL="203200" indent="0" algn="just">
              <a:buNone/>
            </a:pPr>
            <a:endParaRPr lang="es-CO" sz="2400" dirty="0"/>
          </a:p>
          <a:p>
            <a:pPr marL="203200" indent="0" algn="just">
              <a:buNone/>
            </a:pPr>
            <a:r>
              <a:rPr lang="es-CO" sz="2400" b="1" dirty="0" smtClean="0"/>
              <a:t>Contexto:</a:t>
            </a:r>
            <a:r>
              <a:rPr lang="es-CO" sz="2400" dirty="0" smtClean="0"/>
              <a:t> Un tren con varios vagones va lleno de pasajeros y en cada vagón cabe el mismo número de pasajeros.</a:t>
            </a:r>
          </a:p>
        </p:txBody>
      </p:sp>
      <p:sp>
        <p:nvSpPr>
          <p:cNvPr id="5" name="Rectángulo 4"/>
          <p:cNvSpPr/>
          <p:nvPr/>
        </p:nvSpPr>
        <p:spPr>
          <a:xfrm>
            <a:off x="1794633" y="5950273"/>
            <a:ext cx="1987901" cy="90772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228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14"/>
          <p:cNvSpPr/>
          <p:nvPr/>
        </p:nvSpPr>
        <p:spPr>
          <a:xfrm>
            <a:off x="2615769" y="2471428"/>
            <a:ext cx="1070975" cy="38360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50"/>
          </a:p>
        </p:txBody>
      </p:sp>
      <p:sp>
        <p:nvSpPr>
          <p:cNvPr id="14" name="Rectángulo 13"/>
          <p:cNvSpPr/>
          <p:nvPr/>
        </p:nvSpPr>
        <p:spPr>
          <a:xfrm>
            <a:off x="4853607" y="2953794"/>
            <a:ext cx="1070975" cy="38360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50"/>
          </a:p>
        </p:txBody>
      </p:sp>
      <p:sp>
        <p:nvSpPr>
          <p:cNvPr id="9" name="Rectángulo 8"/>
          <p:cNvSpPr/>
          <p:nvPr/>
        </p:nvSpPr>
        <p:spPr>
          <a:xfrm>
            <a:off x="267515" y="2953795"/>
            <a:ext cx="1070975" cy="38360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5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6982" t="88839" r="5491" b="1096"/>
          <a:stretch/>
        </p:blipFill>
        <p:spPr>
          <a:xfrm>
            <a:off x="427512" y="5372842"/>
            <a:ext cx="8541328" cy="552204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1425370" y="691067"/>
            <a:ext cx="6337312" cy="53091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s-ES" sz="3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PODER DE LA EJERCITACIÓN</a:t>
            </a:r>
            <a:endParaRPr lang="es-ES" sz="30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27511" y="1853069"/>
            <a:ext cx="81402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1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 DESCONOCIDO: se puede esquematizar la situación así:</a:t>
            </a:r>
            <a:endParaRPr lang="es-CO" sz="21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67514" y="2877721"/>
            <a:ext cx="107097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s-CO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2615769" y="2376713"/>
            <a:ext cx="107097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+ 3</a:t>
            </a:r>
            <a:endParaRPr lang="es-CO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7" name="Conector recto de flecha 16"/>
          <p:cNvCxnSpPr>
            <a:stCxn id="9" idx="3"/>
            <a:endCxn id="14" idx="1"/>
          </p:cNvCxnSpPr>
          <p:nvPr/>
        </p:nvCxnSpPr>
        <p:spPr>
          <a:xfrm flipV="1">
            <a:off x="1338490" y="3145599"/>
            <a:ext cx="3515117" cy="1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ángulo 17"/>
          <p:cNvSpPr/>
          <p:nvPr/>
        </p:nvSpPr>
        <p:spPr>
          <a:xfrm>
            <a:off x="2615770" y="4463461"/>
            <a:ext cx="1070975" cy="38360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50"/>
          </a:p>
        </p:txBody>
      </p:sp>
      <p:sp>
        <p:nvSpPr>
          <p:cNvPr id="19" name="Rectángulo 18"/>
          <p:cNvSpPr/>
          <p:nvPr/>
        </p:nvSpPr>
        <p:spPr>
          <a:xfrm>
            <a:off x="4853608" y="4945826"/>
            <a:ext cx="1070975" cy="383609"/>
          </a:xfrm>
          <a:prstGeom prst="rect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50"/>
          </a:p>
        </p:txBody>
      </p:sp>
      <p:sp>
        <p:nvSpPr>
          <p:cNvPr id="20" name="Rectángulo 19"/>
          <p:cNvSpPr/>
          <p:nvPr/>
        </p:nvSpPr>
        <p:spPr>
          <a:xfrm>
            <a:off x="267516" y="4945827"/>
            <a:ext cx="1070975" cy="38360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50"/>
          </a:p>
        </p:txBody>
      </p:sp>
      <p:sp>
        <p:nvSpPr>
          <p:cNvPr id="21" name="CuadroTexto 20"/>
          <p:cNvSpPr txBox="1"/>
          <p:nvPr/>
        </p:nvSpPr>
        <p:spPr>
          <a:xfrm>
            <a:off x="427511" y="3853907"/>
            <a:ext cx="814029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1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CAMBIO DESCONOCIDO</a:t>
            </a:r>
            <a:endParaRPr lang="es-CO" sz="21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267515" y="4869753"/>
            <a:ext cx="107097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s-CO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4853607" y="4831872"/>
            <a:ext cx="107097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lang="es-CO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4" name="Conector recto de flecha 23"/>
          <p:cNvCxnSpPr>
            <a:stCxn id="20" idx="3"/>
            <a:endCxn id="19" idx="1"/>
          </p:cNvCxnSpPr>
          <p:nvPr/>
        </p:nvCxnSpPr>
        <p:spPr>
          <a:xfrm flipV="1">
            <a:off x="1338490" y="5137631"/>
            <a:ext cx="3515117" cy="1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/>
          <p:cNvSpPr txBox="1"/>
          <p:nvPr/>
        </p:nvSpPr>
        <p:spPr>
          <a:xfrm>
            <a:off x="6480547" y="2446374"/>
            <a:ext cx="18881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b="1" dirty="0"/>
              <a:t>Tienes cinco camisas y te dan tres más.</a:t>
            </a:r>
          </a:p>
          <a:p>
            <a:r>
              <a:rPr lang="es-CO" sz="1200" b="1" dirty="0"/>
              <a:t>¿Cuántas camisas tienes al final?</a:t>
            </a:r>
            <a:endParaRPr lang="es-CO" sz="1200" b="1" dirty="0"/>
          </a:p>
        </p:txBody>
      </p:sp>
      <p:sp>
        <p:nvSpPr>
          <p:cNvPr id="25" name="CuadroTexto 24"/>
          <p:cNvSpPr txBox="1"/>
          <p:nvPr/>
        </p:nvSpPr>
        <p:spPr>
          <a:xfrm>
            <a:off x="6480547" y="4195305"/>
            <a:ext cx="188817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100" b="1" dirty="0"/>
              <a:t>Tienes cinco cuadernos y te dan varios más. Al final tienes nueve cuadernos. ¿Cuántos te dieron?</a:t>
            </a:r>
            <a:endParaRPr lang="es-CO" sz="1100" b="1" dirty="0"/>
          </a:p>
        </p:txBody>
      </p:sp>
    </p:spTree>
    <p:extLst>
      <p:ext uri="{BB962C8B-B14F-4D97-AF65-F5344CB8AC3E}">
        <p14:creationId xmlns:p14="http://schemas.microsoft.com/office/powerpoint/2010/main" val="73258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57288"/>
          </a:xfrm>
        </p:spPr>
        <p:txBody>
          <a:bodyPr/>
          <a:lstStyle/>
          <a:p>
            <a:r>
              <a:rPr lang="es-CO" sz="3600" b="1" dirty="0" smtClean="0">
                <a:solidFill>
                  <a:schemeClr val="bg1"/>
                </a:solidFill>
              </a:rPr>
              <a:t>Estructura de la Clase</a:t>
            </a:r>
            <a:endParaRPr lang="es-CO" sz="3600" b="1" dirty="0">
              <a:solidFill>
                <a:schemeClr val="bg1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00025" y="1400175"/>
            <a:ext cx="8486775" cy="4525961"/>
          </a:xfrm>
        </p:spPr>
        <p:txBody>
          <a:bodyPr/>
          <a:lstStyle/>
          <a:p>
            <a:r>
              <a:rPr lang="es-CO" sz="4800" dirty="0" smtClean="0"/>
              <a:t>Exploración</a:t>
            </a:r>
          </a:p>
          <a:p>
            <a:r>
              <a:rPr lang="es-CO" sz="4800" dirty="0" smtClean="0"/>
              <a:t>Conceptualización</a:t>
            </a:r>
          </a:p>
          <a:p>
            <a:r>
              <a:rPr lang="es-CO" sz="4800" dirty="0" smtClean="0"/>
              <a:t>Ejecución – </a:t>
            </a:r>
            <a:r>
              <a:rPr lang="es-CO" sz="4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Ejercitación</a:t>
            </a:r>
          </a:p>
          <a:p>
            <a:r>
              <a:rPr lang="es-CO" sz="4800" dirty="0" smtClean="0"/>
              <a:t>Valoración</a:t>
            </a:r>
          </a:p>
          <a:p>
            <a:endParaRPr lang="es-CO" sz="1600" dirty="0"/>
          </a:p>
        </p:txBody>
      </p:sp>
    </p:spTree>
    <p:extLst>
      <p:ext uri="{BB962C8B-B14F-4D97-AF65-F5344CB8AC3E}">
        <p14:creationId xmlns:p14="http://schemas.microsoft.com/office/powerpoint/2010/main" val="746080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6982" t="88839" r="5491" b="1096"/>
          <a:stretch/>
        </p:blipFill>
        <p:spPr>
          <a:xfrm>
            <a:off x="427512" y="5372842"/>
            <a:ext cx="8541328" cy="552204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696782" y="1855319"/>
            <a:ext cx="1070975" cy="383609"/>
          </a:xfrm>
          <a:prstGeom prst="rect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50" dirty="0"/>
          </a:p>
        </p:txBody>
      </p:sp>
      <p:sp>
        <p:nvSpPr>
          <p:cNvPr id="7" name="Rectángulo 6"/>
          <p:cNvSpPr/>
          <p:nvPr/>
        </p:nvSpPr>
        <p:spPr>
          <a:xfrm>
            <a:off x="4934620" y="2337685"/>
            <a:ext cx="1070975" cy="383609"/>
          </a:xfrm>
          <a:prstGeom prst="rect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50"/>
          </a:p>
        </p:txBody>
      </p:sp>
      <p:sp>
        <p:nvSpPr>
          <p:cNvPr id="8" name="Rectángulo 7"/>
          <p:cNvSpPr/>
          <p:nvPr/>
        </p:nvSpPr>
        <p:spPr>
          <a:xfrm>
            <a:off x="348528" y="2337685"/>
            <a:ext cx="1070975" cy="38360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50"/>
          </a:p>
        </p:txBody>
      </p:sp>
      <p:sp>
        <p:nvSpPr>
          <p:cNvPr id="9" name="CuadroTexto 8"/>
          <p:cNvSpPr txBox="1"/>
          <p:nvPr/>
        </p:nvSpPr>
        <p:spPr>
          <a:xfrm>
            <a:off x="615402" y="1232836"/>
            <a:ext cx="814029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1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COMIENZO DESCONOCIDO</a:t>
            </a:r>
            <a:endParaRPr lang="es-CO" sz="21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4934619" y="2223731"/>
            <a:ext cx="107097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lang="es-CO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2" name="Conector recto de flecha 11"/>
          <p:cNvCxnSpPr>
            <a:stCxn id="8" idx="3"/>
            <a:endCxn id="7" idx="1"/>
          </p:cNvCxnSpPr>
          <p:nvPr/>
        </p:nvCxnSpPr>
        <p:spPr>
          <a:xfrm flipV="1">
            <a:off x="1419502" y="2529489"/>
            <a:ext cx="3515117" cy="1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uadroTexto 19"/>
          <p:cNvSpPr txBox="1"/>
          <p:nvPr/>
        </p:nvSpPr>
        <p:spPr>
          <a:xfrm>
            <a:off x="2696782" y="1756752"/>
            <a:ext cx="107097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+2</a:t>
            </a:r>
            <a:endParaRPr lang="es-CO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542629" y="3265129"/>
            <a:ext cx="814029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1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COMBINACIÓN – RESULTADO DESCONOCIDO</a:t>
            </a:r>
            <a:endParaRPr lang="es-CO" sz="21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Rectángulo 22"/>
          <p:cNvSpPr/>
          <p:nvPr/>
        </p:nvSpPr>
        <p:spPr>
          <a:xfrm>
            <a:off x="2039165" y="4468580"/>
            <a:ext cx="1193104" cy="375781"/>
          </a:xfrm>
          <a:prstGeom prst="rect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50"/>
          </a:p>
        </p:txBody>
      </p:sp>
      <p:sp>
        <p:nvSpPr>
          <p:cNvPr id="24" name="Rectángulo 23"/>
          <p:cNvSpPr/>
          <p:nvPr/>
        </p:nvSpPr>
        <p:spPr>
          <a:xfrm>
            <a:off x="3232269" y="4468579"/>
            <a:ext cx="1193104" cy="375781"/>
          </a:xfrm>
          <a:prstGeom prst="rect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50"/>
          </a:p>
        </p:txBody>
      </p:sp>
      <p:sp>
        <p:nvSpPr>
          <p:cNvPr id="25" name="Proceso 24"/>
          <p:cNvSpPr/>
          <p:nvPr/>
        </p:nvSpPr>
        <p:spPr>
          <a:xfrm>
            <a:off x="2039164" y="4067788"/>
            <a:ext cx="2386208" cy="400791"/>
          </a:xfrm>
          <a:prstGeom prst="flowChartProcess">
            <a:avLst/>
          </a:prstGeom>
          <a:noFill/>
          <a:ln w="31750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50"/>
          </a:p>
        </p:txBody>
      </p:sp>
      <p:sp>
        <p:nvSpPr>
          <p:cNvPr id="26" name="CuadroTexto 25"/>
          <p:cNvSpPr txBox="1"/>
          <p:nvPr/>
        </p:nvSpPr>
        <p:spPr>
          <a:xfrm>
            <a:off x="3232269" y="4359284"/>
            <a:ext cx="107097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s-CO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2114386" y="4359285"/>
            <a:ext cx="107097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s-CO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6509589" y="1333235"/>
            <a:ext cx="1888176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Tienes varios cromos y te dan dos más. Al final tienes nueve cromos. ¿Cuántos tenías al principio?</a:t>
            </a:r>
            <a:endParaRPr lang="es-CO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6509589" y="3756222"/>
            <a:ext cx="1888176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Juan  ha comprado cinco libros y Pedro dos. ¿Cuántos libros han comprado los dos en total?</a:t>
            </a:r>
            <a:endParaRPr lang="es-CO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50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6982" t="88839" r="5491" b="1096"/>
          <a:stretch/>
        </p:blipFill>
        <p:spPr>
          <a:xfrm>
            <a:off x="427512" y="5372842"/>
            <a:ext cx="8541328" cy="552204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580141" y="3508339"/>
            <a:ext cx="814029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1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COMBINACIÓN – DIFERENCIA DESCONOCIDA</a:t>
            </a:r>
            <a:endParaRPr lang="es-CO" sz="21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944966" y="4791825"/>
            <a:ext cx="1193104" cy="375781"/>
          </a:xfrm>
          <a:prstGeom prst="rect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50"/>
          </a:p>
        </p:txBody>
      </p:sp>
      <p:sp>
        <p:nvSpPr>
          <p:cNvPr id="7" name="Rectángulo 6"/>
          <p:cNvSpPr/>
          <p:nvPr/>
        </p:nvSpPr>
        <p:spPr>
          <a:xfrm>
            <a:off x="3138070" y="4791825"/>
            <a:ext cx="1193104" cy="375781"/>
          </a:xfrm>
          <a:prstGeom prst="rect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50"/>
          </a:p>
        </p:txBody>
      </p:sp>
      <p:sp>
        <p:nvSpPr>
          <p:cNvPr id="8" name="Proceso 7"/>
          <p:cNvSpPr/>
          <p:nvPr/>
        </p:nvSpPr>
        <p:spPr>
          <a:xfrm>
            <a:off x="1944966" y="4391033"/>
            <a:ext cx="2386208" cy="400791"/>
          </a:xfrm>
          <a:prstGeom prst="flowChartProcess">
            <a:avLst/>
          </a:prstGeom>
          <a:noFill/>
          <a:ln w="31750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50"/>
          </a:p>
        </p:txBody>
      </p:sp>
      <p:sp>
        <p:nvSpPr>
          <p:cNvPr id="9" name="CuadroTexto 8"/>
          <p:cNvSpPr txBox="1"/>
          <p:nvPr/>
        </p:nvSpPr>
        <p:spPr>
          <a:xfrm>
            <a:off x="2029582" y="4675117"/>
            <a:ext cx="107097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s-CO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3182887" y="4684439"/>
            <a:ext cx="107097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s-CO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580141" y="1353625"/>
            <a:ext cx="814029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1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COMBINACIÓN – CANTIDAD INICIAL DESCONOCIDA</a:t>
            </a:r>
            <a:endParaRPr lang="es-CO" sz="21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1944966" y="2546122"/>
            <a:ext cx="1193104" cy="375781"/>
          </a:xfrm>
          <a:prstGeom prst="rect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50"/>
          </a:p>
        </p:txBody>
      </p:sp>
      <p:sp>
        <p:nvSpPr>
          <p:cNvPr id="13" name="Rectángulo 12"/>
          <p:cNvSpPr/>
          <p:nvPr/>
        </p:nvSpPr>
        <p:spPr>
          <a:xfrm>
            <a:off x="3138070" y="2546121"/>
            <a:ext cx="1193104" cy="375781"/>
          </a:xfrm>
          <a:prstGeom prst="rect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50"/>
          </a:p>
        </p:txBody>
      </p:sp>
      <p:sp>
        <p:nvSpPr>
          <p:cNvPr id="14" name="Proceso 13"/>
          <p:cNvSpPr/>
          <p:nvPr/>
        </p:nvSpPr>
        <p:spPr>
          <a:xfrm>
            <a:off x="1944966" y="2145330"/>
            <a:ext cx="2386208" cy="400791"/>
          </a:xfrm>
          <a:prstGeom prst="flowChartProcess">
            <a:avLst/>
          </a:prstGeom>
          <a:noFill/>
          <a:ln w="31750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50"/>
          </a:p>
        </p:txBody>
      </p:sp>
      <p:sp>
        <p:nvSpPr>
          <p:cNvPr id="15" name="CuadroTexto 14"/>
          <p:cNvSpPr txBox="1"/>
          <p:nvPr/>
        </p:nvSpPr>
        <p:spPr>
          <a:xfrm>
            <a:off x="2020186" y="2452445"/>
            <a:ext cx="107097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s-CO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2602582" y="2071898"/>
            <a:ext cx="107097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s-CO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6204446" y="1930051"/>
            <a:ext cx="188817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Juan ha comprado 2 libros y Pedro varios. Los dos juntos han comprado en total cinco libros. ¿Cuántos ha comprado Pedro?</a:t>
            </a:r>
            <a:endParaRPr lang="es-CO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6204446" y="4163298"/>
            <a:ext cx="188817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Rosa tiene 2 caramelos y Pablo 1. ¿Cuántos más tiene Rosa que Pablo?</a:t>
            </a:r>
            <a:endParaRPr lang="es-CO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9922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6982" t="88839" r="5491" b="1096"/>
          <a:stretch/>
        </p:blipFill>
        <p:spPr>
          <a:xfrm>
            <a:off x="427512" y="5372842"/>
            <a:ext cx="8541328" cy="552204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580141" y="3508339"/>
            <a:ext cx="814029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1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COMBINACIÓN – PEQUEÑO DESCONOCIDO</a:t>
            </a:r>
            <a:endParaRPr lang="es-CO" sz="21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606521" y="4724778"/>
            <a:ext cx="1193104" cy="375781"/>
          </a:xfrm>
          <a:prstGeom prst="rect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50"/>
          </a:p>
        </p:txBody>
      </p:sp>
      <p:sp>
        <p:nvSpPr>
          <p:cNvPr id="7" name="Rectángulo 6"/>
          <p:cNvSpPr/>
          <p:nvPr/>
        </p:nvSpPr>
        <p:spPr>
          <a:xfrm>
            <a:off x="2799624" y="4724778"/>
            <a:ext cx="1193104" cy="375781"/>
          </a:xfrm>
          <a:prstGeom prst="rect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50"/>
          </a:p>
        </p:txBody>
      </p:sp>
      <p:sp>
        <p:nvSpPr>
          <p:cNvPr id="8" name="Proceso 7"/>
          <p:cNvSpPr/>
          <p:nvPr/>
        </p:nvSpPr>
        <p:spPr>
          <a:xfrm>
            <a:off x="1606520" y="4323986"/>
            <a:ext cx="2386208" cy="400791"/>
          </a:xfrm>
          <a:prstGeom prst="flowChartProcess">
            <a:avLst/>
          </a:prstGeom>
          <a:noFill/>
          <a:ln w="31750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50"/>
          </a:p>
        </p:txBody>
      </p:sp>
      <p:sp>
        <p:nvSpPr>
          <p:cNvPr id="9" name="CuadroTexto 8"/>
          <p:cNvSpPr txBox="1"/>
          <p:nvPr/>
        </p:nvSpPr>
        <p:spPr>
          <a:xfrm>
            <a:off x="2860688" y="4624127"/>
            <a:ext cx="107097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s-CO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2264137" y="4234936"/>
            <a:ext cx="107097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s-CO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580141" y="1353625"/>
            <a:ext cx="814029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1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COMBINACIÓN – GRANDE DESCONOCIDO</a:t>
            </a:r>
            <a:endParaRPr lang="es-CO" sz="21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1606521" y="2582838"/>
            <a:ext cx="1193104" cy="375781"/>
          </a:xfrm>
          <a:prstGeom prst="rect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50"/>
          </a:p>
        </p:txBody>
      </p:sp>
      <p:sp>
        <p:nvSpPr>
          <p:cNvPr id="13" name="Rectángulo 12"/>
          <p:cNvSpPr/>
          <p:nvPr/>
        </p:nvSpPr>
        <p:spPr>
          <a:xfrm>
            <a:off x="2799624" y="2582837"/>
            <a:ext cx="1193104" cy="375781"/>
          </a:xfrm>
          <a:prstGeom prst="rect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50"/>
          </a:p>
        </p:txBody>
      </p:sp>
      <p:sp>
        <p:nvSpPr>
          <p:cNvPr id="14" name="Proceso 13"/>
          <p:cNvSpPr/>
          <p:nvPr/>
        </p:nvSpPr>
        <p:spPr>
          <a:xfrm>
            <a:off x="1606520" y="2182046"/>
            <a:ext cx="2386208" cy="400791"/>
          </a:xfrm>
          <a:prstGeom prst="flowChartProcess">
            <a:avLst/>
          </a:prstGeom>
          <a:noFill/>
          <a:ln w="31750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50"/>
          </a:p>
        </p:txBody>
      </p:sp>
      <p:sp>
        <p:nvSpPr>
          <p:cNvPr id="15" name="CuadroTexto 14"/>
          <p:cNvSpPr txBox="1"/>
          <p:nvPr/>
        </p:nvSpPr>
        <p:spPr>
          <a:xfrm>
            <a:off x="1681741" y="2489160"/>
            <a:ext cx="107097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s-CO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2860687" y="2475213"/>
            <a:ext cx="107097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s-CO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5819838" y="1919635"/>
            <a:ext cx="18881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Pablo tiene dos caramelos y Rosa tiene siete más que Pablo. ¿Cuántos caramelos tiene Rosa?</a:t>
            </a:r>
            <a:endParaRPr lang="es-CO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5819838" y="4073352"/>
            <a:ext cx="1888176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Pablo tiene varios caramelos y Rosa seis. Cinco </a:t>
            </a:r>
            <a:r>
              <a:rPr lang="es-CO" sz="105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màs</a:t>
            </a:r>
            <a:r>
              <a:rPr lang="es-CO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Pablo. ¿Cuántos caramelos tiene Pablo?</a:t>
            </a:r>
            <a:endParaRPr lang="es-CO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3930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6982" t="88839" r="5491" b="1096"/>
          <a:stretch/>
        </p:blipFill>
        <p:spPr>
          <a:xfrm>
            <a:off x="427512" y="5372842"/>
            <a:ext cx="8541328" cy="552204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37594" y="1139735"/>
            <a:ext cx="77211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ENCUENTRE EL ERROR</a:t>
            </a:r>
            <a:endParaRPr lang="es-CO" sz="1050" dirty="0">
              <a:solidFill>
                <a:srgbClr val="C00000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4020856" y="2203891"/>
            <a:ext cx="1174316" cy="469727"/>
          </a:xfrm>
          <a:prstGeom prst="rect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50"/>
          </a:p>
        </p:txBody>
      </p:sp>
      <p:sp>
        <p:nvSpPr>
          <p:cNvPr id="5" name="Rectángulo 4"/>
          <p:cNvSpPr/>
          <p:nvPr/>
        </p:nvSpPr>
        <p:spPr>
          <a:xfrm>
            <a:off x="5195171" y="2977622"/>
            <a:ext cx="1174316" cy="469727"/>
          </a:xfrm>
          <a:prstGeom prst="rect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50"/>
          </a:p>
        </p:txBody>
      </p:sp>
      <p:sp>
        <p:nvSpPr>
          <p:cNvPr id="6" name="Rectángulo 5"/>
          <p:cNvSpPr/>
          <p:nvPr/>
        </p:nvSpPr>
        <p:spPr>
          <a:xfrm>
            <a:off x="726509" y="2977622"/>
            <a:ext cx="1174316" cy="469727"/>
          </a:xfrm>
          <a:prstGeom prst="rect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50"/>
          </a:p>
        </p:txBody>
      </p:sp>
      <p:sp>
        <p:nvSpPr>
          <p:cNvPr id="7" name="Rectángulo 6"/>
          <p:cNvSpPr/>
          <p:nvPr/>
        </p:nvSpPr>
        <p:spPr>
          <a:xfrm>
            <a:off x="2846540" y="2977622"/>
            <a:ext cx="1174316" cy="469727"/>
          </a:xfrm>
          <a:prstGeom prst="rect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50"/>
          </a:p>
        </p:txBody>
      </p:sp>
      <p:sp>
        <p:nvSpPr>
          <p:cNvPr id="8" name="Rectángulo 7"/>
          <p:cNvSpPr/>
          <p:nvPr/>
        </p:nvSpPr>
        <p:spPr>
          <a:xfrm>
            <a:off x="1672225" y="2203891"/>
            <a:ext cx="1174316" cy="469727"/>
          </a:xfrm>
          <a:prstGeom prst="rect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50"/>
          </a:p>
        </p:txBody>
      </p:sp>
      <p:sp>
        <p:nvSpPr>
          <p:cNvPr id="9" name="Rectángulo 8"/>
          <p:cNvSpPr/>
          <p:nvPr/>
        </p:nvSpPr>
        <p:spPr>
          <a:xfrm>
            <a:off x="6369487" y="2204550"/>
            <a:ext cx="1174316" cy="469727"/>
          </a:xfrm>
          <a:prstGeom prst="rect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50"/>
          </a:p>
        </p:txBody>
      </p:sp>
      <p:sp>
        <p:nvSpPr>
          <p:cNvPr id="10" name="Rectángulo 9"/>
          <p:cNvSpPr/>
          <p:nvPr/>
        </p:nvSpPr>
        <p:spPr>
          <a:xfrm>
            <a:off x="6501008" y="4170877"/>
            <a:ext cx="1174316" cy="469727"/>
          </a:xfrm>
          <a:prstGeom prst="rect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50"/>
          </a:p>
        </p:txBody>
      </p:sp>
      <p:cxnSp>
        <p:nvCxnSpPr>
          <p:cNvPr id="12" name="Conector recto de flecha 11"/>
          <p:cNvCxnSpPr>
            <a:stCxn id="6" idx="3"/>
            <a:endCxn id="7" idx="1"/>
          </p:cNvCxnSpPr>
          <p:nvPr/>
        </p:nvCxnSpPr>
        <p:spPr>
          <a:xfrm>
            <a:off x="1900825" y="3212486"/>
            <a:ext cx="945716" cy="0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>
            <a:endCxn id="5" idx="1"/>
          </p:cNvCxnSpPr>
          <p:nvPr/>
        </p:nvCxnSpPr>
        <p:spPr>
          <a:xfrm>
            <a:off x="4020856" y="3192474"/>
            <a:ext cx="1174316" cy="20012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/>
          <p:cNvCxnSpPr>
            <a:endCxn id="10" idx="0"/>
          </p:cNvCxnSpPr>
          <p:nvPr/>
        </p:nvCxnSpPr>
        <p:spPr>
          <a:xfrm>
            <a:off x="5896629" y="3447349"/>
            <a:ext cx="1191537" cy="723529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uadroTexto 10"/>
          <p:cNvSpPr txBox="1"/>
          <p:nvPr/>
        </p:nvSpPr>
        <p:spPr>
          <a:xfrm>
            <a:off x="1186108" y="303936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s-CO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2131823" y="2265254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+1</a:t>
            </a:r>
            <a:endParaRPr lang="es-CO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3306139" y="304853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r>
            <a:endParaRPr lang="es-CO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4480454" y="2293696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+6</a:t>
            </a:r>
            <a:endParaRPr lang="es-CO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5641510" y="304853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</a:t>
            </a:r>
            <a:endParaRPr lang="es-CO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6833047" y="2250146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+2</a:t>
            </a:r>
            <a:endParaRPr lang="es-CO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6956644" y="425248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</a:t>
            </a:r>
            <a:endParaRPr lang="es-CO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1900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681519"/>
          </a:xfrm>
        </p:spPr>
        <p:txBody>
          <a:bodyPr/>
          <a:lstStyle/>
          <a:p>
            <a:r>
              <a:rPr lang="es-ES" sz="3200" b="1" dirty="0" smtClean="0">
                <a:solidFill>
                  <a:schemeClr val="bg1"/>
                </a:solidFill>
              </a:rPr>
              <a:t/>
            </a:r>
            <a:br>
              <a:rPr lang="es-ES" sz="3200" b="1" dirty="0" smtClean="0">
                <a:solidFill>
                  <a:schemeClr val="bg1"/>
                </a:solidFill>
              </a:rPr>
            </a:br>
            <a:r>
              <a:rPr lang="es-ES" sz="3200" b="1" dirty="0" smtClean="0">
                <a:solidFill>
                  <a:schemeClr val="bg1"/>
                </a:solidFill>
              </a:rPr>
              <a:t>Sentido de la multiplicación:</a:t>
            </a:r>
            <a:br>
              <a:rPr lang="es-ES" sz="3200" b="1" dirty="0" smtClean="0">
                <a:solidFill>
                  <a:schemeClr val="bg1"/>
                </a:solidFill>
              </a:rPr>
            </a:br>
            <a:r>
              <a:rPr lang="es-ES" sz="3200" b="1" dirty="0" smtClean="0">
                <a:solidFill>
                  <a:schemeClr val="bg1"/>
                </a:solidFill>
              </a:rPr>
              <a:t>Problemas inventados</a:t>
            </a:r>
            <a:r>
              <a:rPr lang="es-ES" sz="3200" dirty="0"/>
              <a:t/>
            </a:r>
            <a:br>
              <a:rPr lang="es-ES" sz="3200" dirty="0"/>
            </a:br>
            <a:endParaRPr lang="es-CO" sz="3200" dirty="0">
              <a:solidFill>
                <a:schemeClr val="bg1"/>
              </a:solidFill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4054" y="1931957"/>
            <a:ext cx="8531419" cy="4078576"/>
          </a:xfrm>
        </p:spPr>
        <p:txBody>
          <a:bodyPr/>
          <a:lstStyle/>
          <a:p>
            <a:pPr marL="203200" indent="0" algn="just">
              <a:buNone/>
            </a:pPr>
            <a:r>
              <a:rPr lang="es-CO" sz="2400" dirty="0" smtClean="0">
                <a:solidFill>
                  <a:srgbClr val="800000"/>
                </a:solidFill>
              </a:rPr>
              <a:t>Tarea: </a:t>
            </a:r>
            <a:r>
              <a:rPr lang="es-CO" sz="2400" dirty="0" smtClean="0"/>
              <a:t>Plantee tres preguntas distintas asociadas al siguiente contexto: una de grupos iguales, una de combinación y una de comparación (</a:t>
            </a:r>
            <a:r>
              <a:rPr lang="es-CO" sz="2400" dirty="0" smtClean="0">
                <a:solidFill>
                  <a:srgbClr val="800000"/>
                </a:solidFill>
              </a:rPr>
              <a:t>8 min</a:t>
            </a:r>
            <a:r>
              <a:rPr lang="es-CO" sz="2400" dirty="0" smtClean="0"/>
              <a:t>)</a:t>
            </a:r>
          </a:p>
          <a:p>
            <a:pPr marL="203200" indent="0" algn="just">
              <a:buNone/>
            </a:pPr>
            <a:endParaRPr lang="es-CO" sz="2400" dirty="0"/>
          </a:p>
          <a:p>
            <a:pPr marL="203200" indent="0" algn="just">
              <a:buNone/>
            </a:pPr>
            <a:endParaRPr lang="es-CO" sz="2400" dirty="0"/>
          </a:p>
          <a:p>
            <a:pPr marL="203200" indent="0" algn="just">
              <a:buNone/>
            </a:pPr>
            <a:r>
              <a:rPr lang="es-CO" sz="2400" b="1" dirty="0" smtClean="0"/>
              <a:t>Contexto: </a:t>
            </a:r>
            <a:r>
              <a:rPr lang="es-CO" sz="2400" dirty="0" smtClean="0"/>
              <a:t>En la vereda de Tucurá viven 24 personas y en la vereda de Albora (en el mismo departamento) viven 96 personas.</a:t>
            </a:r>
          </a:p>
        </p:txBody>
      </p:sp>
      <p:sp>
        <p:nvSpPr>
          <p:cNvPr id="5" name="Rectángulo 4"/>
          <p:cNvSpPr/>
          <p:nvPr/>
        </p:nvSpPr>
        <p:spPr>
          <a:xfrm>
            <a:off x="1794633" y="5950273"/>
            <a:ext cx="1987901" cy="90772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866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71525"/>
          </a:xfrm>
        </p:spPr>
        <p:txBody>
          <a:bodyPr/>
          <a:lstStyle/>
          <a:p>
            <a:r>
              <a:rPr lang="es-CO" sz="2800" dirty="0" smtClean="0">
                <a:solidFill>
                  <a:schemeClr val="bg1"/>
                </a:solidFill>
              </a:rPr>
              <a:t/>
            </a:r>
            <a:br>
              <a:rPr lang="es-CO" sz="2800" dirty="0" smtClean="0">
                <a:solidFill>
                  <a:schemeClr val="bg1"/>
                </a:solidFill>
              </a:rPr>
            </a:br>
            <a:r>
              <a:rPr lang="es-CO" sz="2800" dirty="0" smtClean="0">
                <a:solidFill>
                  <a:schemeClr val="bg1"/>
                </a:solidFill>
              </a:rPr>
              <a:t>Posibles </a:t>
            </a:r>
            <a:r>
              <a:rPr lang="es-CO" sz="2800" dirty="0">
                <a:solidFill>
                  <a:schemeClr val="bg1"/>
                </a:solidFill>
              </a:rPr>
              <a:t>preguntas:</a:t>
            </a:r>
            <a:br>
              <a:rPr lang="es-CO" sz="2800" dirty="0">
                <a:solidFill>
                  <a:schemeClr val="bg1"/>
                </a:solidFill>
              </a:rPr>
            </a:br>
            <a:endParaRPr lang="es-CO" sz="2800" dirty="0">
              <a:solidFill>
                <a:schemeClr val="bg1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57163" y="871538"/>
            <a:ext cx="8529637" cy="5254623"/>
          </a:xfrm>
        </p:spPr>
        <p:txBody>
          <a:bodyPr/>
          <a:lstStyle/>
          <a:p>
            <a:r>
              <a:rPr lang="es-CO" sz="1800" b="1" dirty="0" smtClean="0"/>
              <a:t>De </a:t>
            </a:r>
            <a:r>
              <a:rPr lang="es-CO" sz="1800" b="1" dirty="0"/>
              <a:t>grupos iguales</a:t>
            </a:r>
            <a:r>
              <a:rPr lang="es-CO" sz="1800" dirty="0"/>
              <a:t>: En </a:t>
            </a:r>
            <a:r>
              <a:rPr lang="es-CO" sz="1800" dirty="0" err="1"/>
              <a:t>Albora</a:t>
            </a:r>
            <a:r>
              <a:rPr lang="es-CO" sz="1800" dirty="0"/>
              <a:t> hubo una avalancha. Los habitantes de </a:t>
            </a:r>
            <a:r>
              <a:rPr lang="es-CO" sz="1800" dirty="0" err="1"/>
              <a:t>Tucur´a</a:t>
            </a:r>
            <a:r>
              <a:rPr lang="es-CO" sz="1800" dirty="0"/>
              <a:t> quieren regalarle un </a:t>
            </a:r>
            <a:r>
              <a:rPr lang="es-CO" sz="1800" dirty="0" smtClean="0"/>
              <a:t>galón </a:t>
            </a:r>
            <a:r>
              <a:rPr lang="es-CO" sz="1800" dirty="0"/>
              <a:t>de </a:t>
            </a:r>
            <a:r>
              <a:rPr lang="es-CO" sz="1800" dirty="0" smtClean="0"/>
              <a:t>agua a </a:t>
            </a:r>
            <a:r>
              <a:rPr lang="es-CO" sz="1800" dirty="0"/>
              <a:t>cada habitante de </a:t>
            </a:r>
            <a:r>
              <a:rPr lang="es-CO" sz="1800" dirty="0" err="1"/>
              <a:t>Albora</a:t>
            </a:r>
            <a:r>
              <a:rPr lang="es-CO" sz="1800" dirty="0"/>
              <a:t>. ¿</a:t>
            </a:r>
            <a:r>
              <a:rPr lang="es-CO" sz="1800" dirty="0" smtClean="0"/>
              <a:t>Cuántos </a:t>
            </a:r>
            <a:r>
              <a:rPr lang="es-CO" sz="1800" dirty="0"/>
              <a:t>galones de agua le corresponde comprar a cada habitante de </a:t>
            </a:r>
            <a:r>
              <a:rPr lang="es-CO" sz="1800" dirty="0" err="1" smtClean="0"/>
              <a:t>Tucur</a:t>
            </a:r>
            <a:r>
              <a:rPr lang="es-CO" sz="1800" dirty="0" err="1"/>
              <a:t>á</a:t>
            </a:r>
            <a:r>
              <a:rPr lang="es-CO" sz="1800" dirty="0" smtClean="0"/>
              <a:t>?</a:t>
            </a:r>
            <a:endParaRPr lang="es-CO" sz="1800" dirty="0"/>
          </a:p>
          <a:p>
            <a:pPr marL="203200" indent="0">
              <a:buNone/>
            </a:pPr>
            <a:r>
              <a:rPr lang="es-CO" sz="1800" dirty="0" smtClean="0"/>
              <a:t>   Esta </a:t>
            </a:r>
            <a:r>
              <a:rPr lang="es-CO" sz="1800" dirty="0"/>
              <a:t>pregunta corresponde a 24 </a:t>
            </a:r>
            <a:r>
              <a:rPr lang="es-CO" sz="1800" dirty="0" smtClean="0"/>
              <a:t>x ____ </a:t>
            </a:r>
            <a:r>
              <a:rPr lang="es-CO" sz="1800" dirty="0"/>
              <a:t>= 96</a:t>
            </a:r>
            <a:r>
              <a:rPr lang="es-CO" sz="1800" dirty="0" smtClean="0"/>
              <a:t>.</a:t>
            </a:r>
          </a:p>
          <a:p>
            <a:endParaRPr lang="es-CO" sz="1800" dirty="0"/>
          </a:p>
          <a:p>
            <a:r>
              <a:rPr lang="es-CO" sz="1800" b="1" dirty="0"/>
              <a:t>De combinatoria</a:t>
            </a:r>
            <a:r>
              <a:rPr lang="es-CO" sz="1800" dirty="0"/>
              <a:t>: Se va a elegir a una persona de </a:t>
            </a:r>
            <a:r>
              <a:rPr lang="es-CO" sz="1800" dirty="0" err="1" smtClean="0"/>
              <a:t>Tucur</a:t>
            </a:r>
            <a:r>
              <a:rPr lang="es-CO" sz="1800" dirty="0" err="1"/>
              <a:t>á</a:t>
            </a:r>
            <a:r>
              <a:rPr lang="es-CO" sz="1800" dirty="0" smtClean="0"/>
              <a:t> </a:t>
            </a:r>
            <a:r>
              <a:rPr lang="es-CO" sz="1800" dirty="0"/>
              <a:t>y una persona de </a:t>
            </a:r>
            <a:r>
              <a:rPr lang="es-CO" sz="1800" dirty="0" err="1"/>
              <a:t>Albora</a:t>
            </a:r>
            <a:r>
              <a:rPr lang="es-CO" sz="1800" dirty="0"/>
              <a:t> para ir a la capital </a:t>
            </a:r>
            <a:r>
              <a:rPr lang="es-CO" sz="1800" dirty="0" smtClean="0"/>
              <a:t>y representar </a:t>
            </a:r>
            <a:r>
              <a:rPr lang="es-CO" sz="1800" dirty="0"/>
              <a:t>al departamento. ¿</a:t>
            </a:r>
            <a:r>
              <a:rPr lang="es-CO" sz="1800" dirty="0" smtClean="0"/>
              <a:t>Cuántas </a:t>
            </a:r>
            <a:r>
              <a:rPr lang="es-CO" sz="1800" dirty="0"/>
              <a:t>posibles parejas se pueden formar?</a:t>
            </a:r>
          </a:p>
          <a:p>
            <a:pPr marL="203200" indent="0">
              <a:buNone/>
            </a:pPr>
            <a:r>
              <a:rPr lang="es-CO" sz="1800" dirty="0" smtClean="0"/>
              <a:t>   Esta </a:t>
            </a:r>
            <a:r>
              <a:rPr lang="es-CO" sz="1800" dirty="0"/>
              <a:t>pregunta corresponde a 24 </a:t>
            </a:r>
            <a:r>
              <a:rPr lang="es-CO" sz="1800" dirty="0" smtClean="0"/>
              <a:t>X </a:t>
            </a:r>
            <a:r>
              <a:rPr lang="es-CO" sz="1800" dirty="0"/>
              <a:t>96 = </a:t>
            </a:r>
            <a:r>
              <a:rPr lang="es-CO" sz="1800" dirty="0" smtClean="0"/>
              <a:t>____</a:t>
            </a:r>
          </a:p>
          <a:p>
            <a:endParaRPr lang="es-CO" sz="1800" dirty="0"/>
          </a:p>
          <a:p>
            <a:r>
              <a:rPr lang="es-CO" sz="1800" b="1" dirty="0"/>
              <a:t>De </a:t>
            </a:r>
            <a:r>
              <a:rPr lang="es-CO" sz="1800" b="1" dirty="0" smtClean="0"/>
              <a:t>comparación</a:t>
            </a:r>
            <a:r>
              <a:rPr lang="es-CO" sz="1800" b="1" dirty="0"/>
              <a:t>: </a:t>
            </a:r>
            <a:r>
              <a:rPr lang="es-CO" sz="1800" dirty="0"/>
              <a:t>¿</a:t>
            </a:r>
            <a:r>
              <a:rPr lang="es-CO" sz="1800" dirty="0" smtClean="0"/>
              <a:t>Cuántos </a:t>
            </a:r>
            <a:r>
              <a:rPr lang="es-CO" sz="1800" dirty="0"/>
              <a:t>veces </a:t>
            </a:r>
            <a:r>
              <a:rPr lang="es-CO" sz="1800" dirty="0" smtClean="0"/>
              <a:t>más </a:t>
            </a:r>
            <a:r>
              <a:rPr lang="es-CO" sz="1800" dirty="0"/>
              <a:t>personas viven en </a:t>
            </a:r>
            <a:r>
              <a:rPr lang="es-CO" sz="1800" dirty="0" err="1"/>
              <a:t>Albora</a:t>
            </a:r>
            <a:r>
              <a:rPr lang="es-CO" sz="1800" dirty="0"/>
              <a:t> (comparado con </a:t>
            </a:r>
            <a:r>
              <a:rPr lang="es-CO" sz="1800" dirty="0" err="1" smtClean="0"/>
              <a:t>Tucur</a:t>
            </a:r>
            <a:r>
              <a:rPr lang="es-CO" sz="1800" dirty="0" err="1"/>
              <a:t>á</a:t>
            </a:r>
            <a:r>
              <a:rPr lang="es-CO" sz="1800" dirty="0" smtClean="0"/>
              <a:t>)?</a:t>
            </a:r>
          </a:p>
          <a:p>
            <a:pPr marL="203200" indent="0">
              <a:buNone/>
            </a:pPr>
            <a:endParaRPr lang="es-CO" sz="1800" dirty="0"/>
          </a:p>
          <a:p>
            <a:pPr marL="203200" indent="0">
              <a:buNone/>
            </a:pPr>
            <a:r>
              <a:rPr lang="es-CO" sz="1800" dirty="0" smtClean="0"/>
              <a:t>   Esta </a:t>
            </a:r>
            <a:r>
              <a:rPr lang="es-CO" sz="1800" dirty="0"/>
              <a:t>pregunta corresponde a 24 </a:t>
            </a:r>
            <a:r>
              <a:rPr lang="es-CO" sz="1800" dirty="0" smtClean="0"/>
              <a:t>X ___ </a:t>
            </a:r>
            <a:r>
              <a:rPr lang="es-CO" sz="1800" dirty="0"/>
              <a:t>= 96</a:t>
            </a:r>
            <a:r>
              <a:rPr lang="es-CO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7692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681519"/>
          </a:xfrm>
        </p:spPr>
        <p:txBody>
          <a:bodyPr/>
          <a:lstStyle/>
          <a:p>
            <a:r>
              <a:rPr lang="es-ES" sz="3200" b="1" dirty="0" smtClean="0">
                <a:solidFill>
                  <a:schemeClr val="bg1"/>
                </a:solidFill>
              </a:rPr>
              <a:t/>
            </a:r>
            <a:br>
              <a:rPr lang="es-ES" sz="3200" b="1" dirty="0" smtClean="0">
                <a:solidFill>
                  <a:schemeClr val="bg1"/>
                </a:solidFill>
              </a:rPr>
            </a:br>
            <a:r>
              <a:rPr lang="es-ES" sz="3200" b="1" dirty="0" smtClean="0">
                <a:solidFill>
                  <a:schemeClr val="bg1"/>
                </a:solidFill>
              </a:rPr>
              <a:t>Sentido de la multiplicación:</a:t>
            </a:r>
            <a:br>
              <a:rPr lang="es-ES" sz="3200" b="1" dirty="0" smtClean="0">
                <a:solidFill>
                  <a:schemeClr val="bg1"/>
                </a:solidFill>
              </a:rPr>
            </a:br>
            <a:r>
              <a:rPr lang="es-ES" sz="3200" b="1" dirty="0" smtClean="0">
                <a:solidFill>
                  <a:schemeClr val="bg1"/>
                </a:solidFill>
              </a:rPr>
              <a:t>Problemas inventados</a:t>
            </a:r>
            <a:r>
              <a:rPr lang="es-ES" sz="3200" dirty="0"/>
              <a:t/>
            </a:r>
            <a:br>
              <a:rPr lang="es-ES" sz="3200" dirty="0"/>
            </a:br>
            <a:endParaRPr lang="es-CO" sz="3200" dirty="0">
              <a:solidFill>
                <a:schemeClr val="bg1"/>
              </a:solidFill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4054" y="1931957"/>
            <a:ext cx="8531419" cy="4078576"/>
          </a:xfrm>
        </p:spPr>
        <p:txBody>
          <a:bodyPr/>
          <a:lstStyle/>
          <a:p>
            <a:pPr marL="203200" indent="0" algn="just">
              <a:buNone/>
            </a:pPr>
            <a:r>
              <a:rPr lang="es-CO" sz="2400" dirty="0" smtClean="0">
                <a:solidFill>
                  <a:srgbClr val="800000"/>
                </a:solidFill>
              </a:rPr>
              <a:t>Discusión (10 min)</a:t>
            </a:r>
            <a:endParaRPr lang="es-CO" sz="2400" dirty="0"/>
          </a:p>
          <a:p>
            <a:pPr marL="203200" indent="0" algn="just">
              <a:buNone/>
            </a:pPr>
            <a:endParaRPr lang="es-CO" sz="2400" dirty="0"/>
          </a:p>
          <a:p>
            <a:pPr marL="203200" indent="0" algn="just">
              <a:buNone/>
            </a:pPr>
            <a:r>
              <a:rPr lang="es-CO" sz="2400" b="1" dirty="0" smtClean="0"/>
              <a:t>Contexto: </a:t>
            </a:r>
            <a:r>
              <a:rPr lang="es-CO" sz="2400" dirty="0" smtClean="0"/>
              <a:t>En la vereda de Tucurá viven 24 personas y en la vereda de Albora (en el mismo departamento) viven 96 personas.</a:t>
            </a:r>
          </a:p>
        </p:txBody>
      </p:sp>
      <p:sp>
        <p:nvSpPr>
          <p:cNvPr id="5" name="Rectángulo 4"/>
          <p:cNvSpPr/>
          <p:nvPr/>
        </p:nvSpPr>
        <p:spPr>
          <a:xfrm>
            <a:off x="1794633" y="5950273"/>
            <a:ext cx="1987901" cy="90772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813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b="1" dirty="0" smtClean="0">
                <a:solidFill>
                  <a:schemeClr val="bg1"/>
                </a:solidFill>
              </a:rPr>
              <a:t>Ejercitación </a:t>
            </a:r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03200" indent="0">
              <a:buNone/>
            </a:pPr>
            <a:r>
              <a:rPr lang="es-ES" sz="3000" dirty="0" smtClean="0">
                <a:solidFill>
                  <a:schemeClr val="tx1"/>
                </a:solidFill>
              </a:rPr>
              <a:t>1. E</a:t>
            </a:r>
            <a:r>
              <a:rPr lang="es-CO" sz="3000" dirty="0" smtClean="0">
                <a:solidFill>
                  <a:schemeClr val="tx1"/>
                </a:solidFill>
              </a:rPr>
              <a:t>jercicios puramente numéricos</a:t>
            </a:r>
          </a:p>
          <a:p>
            <a:pPr marL="203200" indent="0">
              <a:buNone/>
            </a:pPr>
            <a:endParaRPr lang="es-CO" sz="3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s-CO" sz="3000" dirty="0" smtClean="0">
                <a:solidFill>
                  <a:schemeClr val="tx1"/>
                </a:solidFill>
              </a:rPr>
              <a:t>2. Ejercicios en contexto</a:t>
            </a:r>
          </a:p>
          <a:p>
            <a:pPr>
              <a:buNone/>
            </a:pPr>
            <a:endParaRPr lang="es-CO" sz="3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s-CO" sz="3000" dirty="0" smtClean="0">
                <a:solidFill>
                  <a:schemeClr val="tx1"/>
                </a:solidFill>
              </a:rPr>
              <a:t>3. Ejercicios abiertos </a:t>
            </a:r>
            <a:endParaRPr lang="es-CO" sz="3000" dirty="0">
              <a:solidFill>
                <a:schemeClr val="tx1"/>
              </a:solidFill>
            </a:endParaRPr>
          </a:p>
          <a:p>
            <a:pPr>
              <a:buNone/>
            </a:pPr>
            <a:endParaRPr lang="es-CO" sz="3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s-CO" sz="3000" dirty="0" smtClean="0">
                <a:solidFill>
                  <a:schemeClr val="tx1"/>
                </a:solidFill>
              </a:rPr>
              <a:t>4. Ejercicios solucionados con algún error para que el estudiante encuentre el error.</a:t>
            </a:r>
          </a:p>
          <a:p>
            <a:pPr>
              <a:buNone/>
            </a:pPr>
            <a:endParaRPr lang="es-CO" sz="4000" dirty="0">
              <a:solidFill>
                <a:schemeClr val="tx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794633" y="5950273"/>
            <a:ext cx="1987901" cy="90772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680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es-ES" sz="4000" b="1" dirty="0" smtClean="0">
                <a:solidFill>
                  <a:schemeClr val="bg1"/>
                </a:solidFill>
              </a:rPr>
              <a:t>Rol de la ejercitación en el aprendizaje de las matemáticas</a:t>
            </a:r>
            <a:r>
              <a:rPr lang="es-CO" sz="4000" dirty="0" smtClean="0"/>
              <a:t/>
            </a:r>
            <a:br>
              <a:rPr lang="es-CO" sz="4000" dirty="0" smtClean="0"/>
            </a:br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2800" dirty="0" smtClean="0"/>
              <a:t>La ejercitación, la práctica y la repetición, permiten que el estudiante desarrolle</a:t>
            </a:r>
            <a:r>
              <a:rPr lang="es-ES" sz="2800" dirty="0"/>
              <a:t> </a:t>
            </a:r>
            <a:r>
              <a:rPr lang="es-ES" sz="2800" dirty="0" smtClean="0"/>
              <a:t>rapidez, precisión, y</a:t>
            </a:r>
            <a:r>
              <a:rPr lang="es-ES" sz="2800" dirty="0"/>
              <a:t> </a:t>
            </a:r>
            <a:r>
              <a:rPr lang="es-ES" sz="2800" dirty="0" smtClean="0"/>
              <a:t>por</a:t>
            </a:r>
            <a:r>
              <a:rPr lang="es-ES" sz="2800" dirty="0"/>
              <a:t> </a:t>
            </a:r>
            <a:r>
              <a:rPr lang="es-ES" sz="2800" dirty="0" smtClean="0"/>
              <a:t>lo</a:t>
            </a:r>
            <a:r>
              <a:rPr lang="es-ES" sz="2800" dirty="0"/>
              <a:t> </a:t>
            </a:r>
            <a:r>
              <a:rPr lang="es-ES" sz="2800" dirty="0" smtClean="0"/>
              <a:t>tanto, confianza</a:t>
            </a:r>
            <a:r>
              <a:rPr lang="es-ES" sz="2800" dirty="0"/>
              <a:t> </a:t>
            </a:r>
            <a:r>
              <a:rPr lang="es-ES" sz="2800" dirty="0" smtClean="0"/>
              <a:t>en sí </a:t>
            </a:r>
            <a:r>
              <a:rPr lang="es-ES" sz="2800" dirty="0"/>
              <a:t>mismo</a:t>
            </a:r>
            <a:r>
              <a:rPr lang="es-ES" sz="2800" dirty="0" smtClean="0"/>
              <a:t>.</a:t>
            </a:r>
          </a:p>
          <a:p>
            <a:pPr marL="203200" indent="0">
              <a:buNone/>
            </a:pPr>
            <a:r>
              <a:rPr lang="es-ES" sz="2800" dirty="0" smtClean="0"/>
              <a:t> </a:t>
            </a:r>
          </a:p>
          <a:p>
            <a:r>
              <a:rPr lang="es-ES" sz="2800" dirty="0" smtClean="0"/>
              <a:t>A través de la ejercitación, los conceptos tienen la oportunidad de</a:t>
            </a:r>
            <a:r>
              <a:rPr lang="es-ES" sz="2800" dirty="0"/>
              <a:t> </a:t>
            </a:r>
            <a:r>
              <a:rPr lang="es-ES" sz="2800" dirty="0" smtClean="0"/>
              <a:t>decantarse</a:t>
            </a:r>
            <a:r>
              <a:rPr lang="es-ES" sz="2800" dirty="0"/>
              <a:t> </a:t>
            </a:r>
            <a:r>
              <a:rPr lang="es-ES" sz="2800" dirty="0" smtClean="0"/>
              <a:t>y</a:t>
            </a:r>
            <a:r>
              <a:rPr lang="es-ES" sz="2800" dirty="0"/>
              <a:t> </a:t>
            </a:r>
            <a:r>
              <a:rPr lang="es-ES" sz="2800" dirty="0" smtClean="0"/>
              <a:t>el</a:t>
            </a:r>
            <a:r>
              <a:rPr lang="es-ES" sz="2800" dirty="0"/>
              <a:t> </a:t>
            </a:r>
            <a:r>
              <a:rPr lang="es-ES" sz="2800" dirty="0" smtClean="0"/>
              <a:t>estudiante</a:t>
            </a:r>
            <a:r>
              <a:rPr lang="es-ES" sz="2800" dirty="0"/>
              <a:t> </a:t>
            </a:r>
            <a:r>
              <a:rPr lang="es-ES" sz="2800" dirty="0" smtClean="0"/>
              <a:t>va</a:t>
            </a:r>
            <a:r>
              <a:rPr lang="es-ES" sz="2800" dirty="0"/>
              <a:t> </a:t>
            </a:r>
            <a:r>
              <a:rPr lang="es-ES" sz="2800" dirty="0" smtClean="0"/>
              <a:t>adquiriendo</a:t>
            </a:r>
            <a:r>
              <a:rPr lang="es-ES" sz="2800" dirty="0"/>
              <a:t> </a:t>
            </a:r>
            <a:r>
              <a:rPr lang="es-ES" sz="2800" dirty="0" smtClean="0"/>
              <a:t>la</a:t>
            </a:r>
            <a:r>
              <a:rPr lang="es-ES" sz="2800" dirty="0"/>
              <a:t> </a:t>
            </a:r>
            <a:r>
              <a:rPr lang="es-ES" sz="2800" dirty="0" smtClean="0"/>
              <a:t>fluidez necesaria para</a:t>
            </a:r>
            <a:r>
              <a:rPr lang="es-ES" sz="2800" dirty="0"/>
              <a:t> </a:t>
            </a:r>
            <a:r>
              <a:rPr lang="es-ES" sz="2800" dirty="0" smtClean="0"/>
              <a:t>avanzar</a:t>
            </a:r>
            <a:r>
              <a:rPr lang="es-ES" sz="2800" dirty="0"/>
              <a:t> </a:t>
            </a:r>
            <a:r>
              <a:rPr lang="es-ES" sz="2800" dirty="0" smtClean="0"/>
              <a:t>a niveles superiores</a:t>
            </a:r>
            <a:r>
              <a:rPr lang="es-ES" sz="2800" dirty="0"/>
              <a:t>.</a:t>
            </a:r>
            <a:br>
              <a:rPr lang="es-ES" sz="2800" dirty="0"/>
            </a:br>
            <a:endParaRPr lang="es-ES" sz="2800" dirty="0"/>
          </a:p>
          <a:p>
            <a:endParaRPr lang="es-CO" sz="4000" dirty="0"/>
          </a:p>
        </p:txBody>
      </p:sp>
      <p:sp>
        <p:nvSpPr>
          <p:cNvPr id="5" name="Rectángulo 4"/>
          <p:cNvSpPr/>
          <p:nvPr/>
        </p:nvSpPr>
        <p:spPr>
          <a:xfrm>
            <a:off x="1794633" y="5950273"/>
            <a:ext cx="1987901" cy="90772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680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397056"/>
            <a:ext cx="9144000" cy="1538411"/>
          </a:xfrm>
        </p:spPr>
        <p:txBody>
          <a:bodyPr/>
          <a:lstStyle/>
          <a:p>
            <a:r>
              <a:rPr lang="es-ES" sz="4400" b="1" dirty="0" smtClean="0">
                <a:solidFill>
                  <a:schemeClr val="bg1"/>
                </a:solidFill>
              </a:rPr>
              <a:t/>
            </a:r>
            <a:br>
              <a:rPr lang="es-ES" sz="4400" b="1" dirty="0" smtClean="0">
                <a:solidFill>
                  <a:schemeClr val="bg1"/>
                </a:solidFill>
              </a:rPr>
            </a:br>
            <a:r>
              <a:rPr lang="es-ES" sz="4400" b="1" dirty="0" smtClean="0">
                <a:solidFill>
                  <a:schemeClr val="bg1"/>
                </a:solidFill>
              </a:rPr>
              <a:t>Conclusión</a:t>
            </a:r>
            <a:r>
              <a:rPr lang="es-CO" sz="4400" dirty="0" smtClean="0"/>
              <a:t/>
            </a:r>
            <a:br>
              <a:rPr lang="es-CO" sz="4400" dirty="0" smtClean="0"/>
            </a:br>
            <a:endParaRPr lang="es-CO" sz="4400" dirty="0">
              <a:solidFill>
                <a:schemeClr val="bg1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794633" y="5950273"/>
            <a:ext cx="1987901" cy="90772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378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914520"/>
            <a:ext cx="9144000" cy="1928814"/>
          </a:xfrm>
        </p:spPr>
        <p:txBody>
          <a:bodyPr/>
          <a:lstStyle/>
          <a:p>
            <a:r>
              <a:rPr lang="es-ES" sz="4000" b="1" dirty="0" smtClean="0">
                <a:solidFill>
                  <a:schemeClr val="bg1"/>
                </a:solidFill>
              </a:rPr>
              <a:t>Sentido de la multiplicación:</a:t>
            </a:r>
            <a:br>
              <a:rPr lang="es-ES" sz="4000" b="1" dirty="0" smtClean="0">
                <a:solidFill>
                  <a:schemeClr val="bg1"/>
                </a:solidFill>
              </a:rPr>
            </a:br>
            <a:r>
              <a:rPr lang="es-ES" sz="4000" b="1" dirty="0" smtClean="0">
                <a:solidFill>
                  <a:schemeClr val="bg1"/>
                </a:solidFill>
              </a:rPr>
              <a:t>Proceso personal para resolver un problema</a:t>
            </a:r>
            <a:endParaRPr lang="es-CO" sz="4000" dirty="0">
              <a:solidFill>
                <a:schemeClr val="bg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794633" y="5964079"/>
            <a:ext cx="1987901" cy="90772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680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7275"/>
          </a:xfrm>
        </p:spPr>
        <p:txBody>
          <a:bodyPr/>
          <a:lstStyle/>
          <a:p>
            <a:r>
              <a:rPr lang="es-CO" sz="3600" b="1" dirty="0" smtClean="0">
                <a:solidFill>
                  <a:schemeClr val="bg1"/>
                </a:solidFill>
              </a:rPr>
              <a:t>ROL DEL DOCENTE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121696" y="1271576"/>
            <a:ext cx="4722019" cy="600075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marL="203200" indent="0">
              <a:buNone/>
            </a:pPr>
            <a:r>
              <a:rPr lang="es-CO" sz="2800" dirty="0" smtClean="0"/>
              <a:t>Facilitador del Aprendizaje</a:t>
            </a:r>
            <a:endParaRPr lang="es-CO" sz="2800" dirty="0"/>
          </a:p>
        </p:txBody>
      </p:sp>
      <p:sp>
        <p:nvSpPr>
          <p:cNvPr id="4" name="Flecha abajo 3"/>
          <p:cNvSpPr/>
          <p:nvPr/>
        </p:nvSpPr>
        <p:spPr>
          <a:xfrm>
            <a:off x="4129088" y="1914515"/>
            <a:ext cx="714375" cy="60008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Marcador de texto 2"/>
          <p:cNvSpPr txBox="1">
            <a:spLocks/>
          </p:cNvSpPr>
          <p:nvPr/>
        </p:nvSpPr>
        <p:spPr>
          <a:xfrm>
            <a:off x="800100" y="2600327"/>
            <a:ext cx="7486650" cy="1042984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lIns="91425" tIns="91425" rIns="91425" bIns="91425" anchor="t" anchorCtr="0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1079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-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03200" indent="0">
              <a:buNone/>
            </a:pPr>
            <a:r>
              <a:rPr lang="es-CO" sz="2800" dirty="0" smtClean="0"/>
              <a:t>Permitir que cada estudiante encuentre su forma personal de resolver un problema</a:t>
            </a:r>
            <a:endParaRPr lang="es-CO" sz="2800" dirty="0"/>
          </a:p>
        </p:txBody>
      </p:sp>
      <p:sp>
        <p:nvSpPr>
          <p:cNvPr id="6" name="Flecha abajo 5"/>
          <p:cNvSpPr/>
          <p:nvPr/>
        </p:nvSpPr>
        <p:spPr>
          <a:xfrm>
            <a:off x="4129087" y="3700458"/>
            <a:ext cx="714375" cy="60008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Marcador de texto 2"/>
          <p:cNvSpPr txBox="1">
            <a:spLocks/>
          </p:cNvSpPr>
          <p:nvPr/>
        </p:nvSpPr>
        <p:spPr>
          <a:xfrm>
            <a:off x="828675" y="4400552"/>
            <a:ext cx="7486650" cy="1485895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lIns="91425" tIns="91425" rIns="91425" bIns="91425" anchor="t" anchorCtr="0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1079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-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03200" indent="0">
              <a:buNone/>
            </a:pPr>
            <a:r>
              <a:rPr lang="es-CO" sz="2800" dirty="0" smtClean="0"/>
              <a:t>Generar espacios donde cada estudiante pueda compartir en grupo sus procesos personales.</a:t>
            </a: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376536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556299"/>
          </a:xfrm>
        </p:spPr>
        <p:txBody>
          <a:bodyPr/>
          <a:lstStyle/>
          <a:p>
            <a:r>
              <a:rPr lang="es-ES" sz="4000" b="1" dirty="0" smtClean="0">
                <a:solidFill>
                  <a:schemeClr val="bg1"/>
                </a:solidFill>
              </a:rPr>
              <a:t>Sentido de la multiplicación:</a:t>
            </a:r>
            <a:br>
              <a:rPr lang="es-ES" sz="4000" b="1" dirty="0" smtClean="0">
                <a:solidFill>
                  <a:schemeClr val="bg1"/>
                </a:solidFill>
              </a:rPr>
            </a:br>
            <a:r>
              <a:rPr lang="es-ES" sz="4000" b="1" dirty="0" smtClean="0">
                <a:solidFill>
                  <a:schemeClr val="bg1"/>
                </a:solidFill>
              </a:rPr>
              <a:t>Proceso personal</a:t>
            </a:r>
            <a:endParaRPr lang="es-CO" sz="4000" dirty="0">
              <a:solidFill>
                <a:schemeClr val="bg1"/>
              </a:solidFill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29254" y="2036297"/>
            <a:ext cx="8426358" cy="3801795"/>
          </a:xfrm>
        </p:spPr>
        <p:txBody>
          <a:bodyPr/>
          <a:lstStyle/>
          <a:p>
            <a:pPr>
              <a:buNone/>
            </a:pPr>
            <a:r>
              <a:rPr lang="es-CO" sz="4000" dirty="0" smtClean="0"/>
              <a:t>“</a:t>
            </a:r>
            <a:r>
              <a:rPr lang="es-CO" sz="4000" i="1" dirty="0" smtClean="0"/>
              <a:t>El día de las brujas (el 31 de octubre) Sebastián golpea la puerta de siete casas distintas y en cada casa recibe cinco dulces. ¿Cuántos dulces recibe en total?”</a:t>
            </a:r>
            <a:endParaRPr lang="es-CO" sz="4000" dirty="0" smtClean="0"/>
          </a:p>
          <a:p>
            <a:pPr>
              <a:buNone/>
            </a:pPr>
            <a:endParaRPr lang="es-ES" sz="4000" b="1" dirty="0" smtClean="0"/>
          </a:p>
          <a:p>
            <a:pPr>
              <a:buNone/>
            </a:pPr>
            <a:r>
              <a:rPr lang="es-ES" sz="4000" b="1" dirty="0" smtClean="0"/>
              <a:t> </a:t>
            </a:r>
            <a:endParaRPr lang="es-CO" sz="4000" dirty="0" smtClean="0"/>
          </a:p>
          <a:p>
            <a:endParaRPr lang="es-CO" sz="4000" dirty="0" smtClean="0"/>
          </a:p>
          <a:p>
            <a:endParaRPr lang="es-CO" sz="4000" dirty="0"/>
          </a:p>
        </p:txBody>
      </p:sp>
      <p:sp>
        <p:nvSpPr>
          <p:cNvPr id="5" name="Rectángulo 4"/>
          <p:cNvSpPr/>
          <p:nvPr/>
        </p:nvSpPr>
        <p:spPr>
          <a:xfrm>
            <a:off x="1794633" y="5964079"/>
            <a:ext cx="1987901" cy="90772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614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b="1" dirty="0" smtClean="0">
                <a:solidFill>
                  <a:schemeClr val="bg1"/>
                </a:solidFill>
              </a:rPr>
              <a:t>Sentido de la multiplicación:</a:t>
            </a:r>
            <a:br>
              <a:rPr lang="es-ES" sz="4000" b="1" dirty="0" smtClean="0">
                <a:solidFill>
                  <a:schemeClr val="bg1"/>
                </a:solidFill>
              </a:rPr>
            </a:br>
            <a:r>
              <a:rPr lang="es-ES" sz="4000" b="1" dirty="0" smtClean="0">
                <a:solidFill>
                  <a:schemeClr val="bg1"/>
                </a:solidFill>
              </a:rPr>
              <a:t>Proceso personal</a:t>
            </a:r>
            <a:r>
              <a:rPr lang="es-ES" b="1" dirty="0" smtClean="0">
                <a:solidFill>
                  <a:schemeClr val="bg1"/>
                </a:solidFill>
              </a:rPr>
              <a:t/>
            </a:r>
            <a:br>
              <a:rPr lang="es-ES" b="1" dirty="0" smtClean="0">
                <a:solidFill>
                  <a:schemeClr val="bg1"/>
                </a:solidFill>
              </a:rPr>
            </a:br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486452"/>
            <a:ext cx="8229600" cy="4525961"/>
          </a:xfrm>
        </p:spPr>
        <p:txBody>
          <a:bodyPr/>
          <a:lstStyle/>
          <a:p>
            <a:pPr marL="203200" indent="0" algn="just">
              <a:buNone/>
            </a:pPr>
            <a:r>
              <a:rPr lang="es-CO" sz="2200" dirty="0"/>
              <a:t>“</a:t>
            </a:r>
            <a:r>
              <a:rPr lang="es-CO" sz="2200" i="1" dirty="0"/>
              <a:t>El día de las brujas (el 31 de octubre) Sebastián golpea la puerta de siete casas distintas y en cada casa recibe cinco dulces. ¿Cuántos dulces recibe en total?”</a:t>
            </a:r>
            <a:endParaRPr lang="es-CO" sz="2200" dirty="0"/>
          </a:p>
          <a:p>
            <a:pPr algn="just">
              <a:buNone/>
            </a:pPr>
            <a:endParaRPr lang="es-CO" sz="2600" dirty="0" smtClean="0">
              <a:solidFill>
                <a:srgbClr val="800000"/>
              </a:solidFill>
              <a:latin typeface="+mj-lt"/>
              <a:cs typeface="Calibri"/>
            </a:endParaRPr>
          </a:p>
          <a:p>
            <a:pPr algn="just">
              <a:buNone/>
            </a:pPr>
            <a:r>
              <a:rPr lang="es-CO" sz="2600" dirty="0" smtClean="0">
                <a:solidFill>
                  <a:srgbClr val="800000"/>
                </a:solidFill>
                <a:latin typeface="+mj-lt"/>
                <a:cs typeface="Calibri"/>
              </a:rPr>
              <a:t>Tarea: </a:t>
            </a:r>
            <a:r>
              <a:rPr lang="es-CO" sz="2200" dirty="0" smtClean="0">
                <a:latin typeface="+mj-lt"/>
                <a:cs typeface="Calibri"/>
              </a:rPr>
              <a:t>Resuelva el problema usando diferentes estrategias y representaciones. </a:t>
            </a:r>
          </a:p>
          <a:p>
            <a:pPr algn="just">
              <a:buNone/>
            </a:pPr>
            <a:endParaRPr lang="es-CO" sz="2600" dirty="0" smtClean="0">
              <a:solidFill>
                <a:srgbClr val="800000"/>
              </a:solidFill>
              <a:latin typeface="+mj-lt"/>
              <a:cs typeface="Calibri"/>
            </a:endParaRPr>
          </a:p>
          <a:p>
            <a:pPr algn="just">
              <a:buNone/>
            </a:pPr>
            <a:r>
              <a:rPr lang="es-CO" sz="2600" dirty="0" smtClean="0">
                <a:solidFill>
                  <a:srgbClr val="800000"/>
                </a:solidFill>
                <a:latin typeface="+mj-lt"/>
                <a:cs typeface="Calibri"/>
              </a:rPr>
              <a:t>Etapas:</a:t>
            </a:r>
          </a:p>
          <a:p>
            <a:pPr algn="just"/>
            <a:r>
              <a:rPr lang="es-CO" sz="2600" dirty="0" smtClean="0">
                <a:latin typeface="+mj-lt"/>
                <a:cs typeface="Calibri"/>
              </a:rPr>
              <a:t> </a:t>
            </a:r>
            <a:r>
              <a:rPr lang="es-CO" sz="2200" dirty="0" smtClean="0">
                <a:latin typeface="+mj-lt"/>
                <a:cs typeface="Calibri"/>
              </a:rPr>
              <a:t>Trabajo individual</a:t>
            </a:r>
          </a:p>
          <a:p>
            <a:pPr algn="just"/>
            <a:r>
              <a:rPr lang="es-CO" sz="2200" dirty="0" smtClean="0">
                <a:latin typeface="+mj-lt"/>
                <a:cs typeface="Calibri"/>
              </a:rPr>
              <a:t> Trabajo en grupo y discusión</a:t>
            </a:r>
            <a:endParaRPr lang="es-CO" sz="4000" dirty="0" smtClean="0"/>
          </a:p>
          <a:p>
            <a:endParaRPr lang="es-CO" sz="4000" dirty="0" smtClean="0"/>
          </a:p>
          <a:p>
            <a:endParaRPr lang="es-CO" sz="4000" dirty="0"/>
          </a:p>
        </p:txBody>
      </p:sp>
      <p:sp>
        <p:nvSpPr>
          <p:cNvPr id="5" name="Rectángulo 4"/>
          <p:cNvSpPr/>
          <p:nvPr/>
        </p:nvSpPr>
        <p:spPr>
          <a:xfrm>
            <a:off x="1794633" y="5950273"/>
            <a:ext cx="1987901" cy="90772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680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3"/>
          </a:xfrm>
        </p:spPr>
        <p:txBody>
          <a:bodyPr/>
          <a:lstStyle/>
          <a:p>
            <a:r>
              <a:rPr lang="es-CO" sz="2800" dirty="0" smtClean="0">
                <a:solidFill>
                  <a:schemeClr val="bg1"/>
                </a:solidFill>
              </a:rPr>
              <a:t>EJEMPLOS</a:t>
            </a:r>
            <a:endParaRPr lang="es-CO" sz="2800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3" y="1071564"/>
            <a:ext cx="9043987" cy="729354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312" y="1928812"/>
            <a:ext cx="7191375" cy="11430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85" y="3233737"/>
            <a:ext cx="9096374" cy="39052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6312" y="3786187"/>
            <a:ext cx="7105650" cy="10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99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57188" y="471487"/>
            <a:ext cx="840105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dirty="0" smtClean="0"/>
              <a:t>Una </a:t>
            </a:r>
            <a:r>
              <a:rPr lang="es-CO" sz="2400" b="1" dirty="0" smtClean="0">
                <a:solidFill>
                  <a:srgbClr val="FF0000"/>
                </a:solidFill>
              </a:rPr>
              <a:t>representación concreta</a:t>
            </a:r>
            <a:r>
              <a:rPr lang="es-CO" sz="2400" b="1" dirty="0" smtClean="0"/>
              <a:t> </a:t>
            </a:r>
            <a:r>
              <a:rPr lang="es-CO" sz="2400" dirty="0" smtClean="0"/>
              <a:t>puede ser usando dulces de verdad. Aún usando una representación concreta Pero comenzando el proceso de abstracción, el estudiante puede utilizar fichas (cada ficha representa un dulce).</a:t>
            </a:r>
          </a:p>
          <a:p>
            <a:pPr algn="just"/>
            <a:endParaRPr lang="es-CO" sz="2400" dirty="0" smtClean="0"/>
          </a:p>
          <a:p>
            <a:pPr algn="just"/>
            <a:r>
              <a:rPr lang="es-CO" sz="2400" dirty="0" smtClean="0"/>
              <a:t>También puede utilizar fichas, pero que cada ficha corresponda a 5 dulces. Así, se usan 7 fichas y se cuenta de 5 en 5.</a:t>
            </a:r>
          </a:p>
          <a:p>
            <a:pPr algn="just"/>
            <a:endParaRPr lang="es-CO" sz="2400" dirty="0"/>
          </a:p>
          <a:p>
            <a:pPr algn="just"/>
            <a:r>
              <a:rPr lang="es-CO" sz="2400" dirty="0" smtClean="0"/>
              <a:t>Una </a:t>
            </a:r>
            <a:r>
              <a:rPr lang="es-CO" sz="2400" b="1" dirty="0" smtClean="0">
                <a:solidFill>
                  <a:srgbClr val="FF0000"/>
                </a:solidFill>
              </a:rPr>
              <a:t>representación pictórica</a:t>
            </a:r>
            <a:r>
              <a:rPr lang="es-CO" sz="2400" dirty="0" smtClean="0"/>
              <a:t> puede ser el dibujo de los dulces o de las casas. Otra, con un nivel más avanzado de abstracción, podría ser representar cada casa por un círculo y cada dulce por un punto.</a:t>
            </a:r>
            <a:endParaRPr lang="es-CO" sz="2400" dirty="0"/>
          </a:p>
        </p:txBody>
      </p:sp>
    </p:spTree>
    <p:extLst>
      <p:ext uri="{BB962C8B-B14F-4D97-AF65-F5344CB8AC3E}">
        <p14:creationId xmlns:p14="http://schemas.microsoft.com/office/powerpoint/2010/main" val="207594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2150</TotalTime>
  <Words>1629</Words>
  <Application>Microsoft Office PowerPoint</Application>
  <PresentationFormat>Presentación en pantalla (4:3)</PresentationFormat>
  <Paragraphs>198</Paragraphs>
  <Slides>39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39</vt:i4>
      </vt:variant>
    </vt:vector>
  </HeadingPairs>
  <TitlesOfParts>
    <vt:vector size="48" baseType="lpstr">
      <vt:lpstr>Arial</vt:lpstr>
      <vt:lpstr>Calibri</vt:lpstr>
      <vt:lpstr>Century Gothic</vt:lpstr>
      <vt:lpstr>CMBX10</vt:lpstr>
      <vt:lpstr>CMR10</vt:lpstr>
      <vt:lpstr>CMSY10</vt:lpstr>
      <vt:lpstr>Times New Roman</vt:lpstr>
      <vt:lpstr>1_Tema de Office</vt:lpstr>
      <vt:lpstr>Tema de Office</vt:lpstr>
      <vt:lpstr>STS I-4.1.B  El sentido de la multiplicación  y el rol de la ejercitación</vt:lpstr>
      <vt:lpstr>OBJETIVO GENERAL DE LA STS</vt:lpstr>
      <vt:lpstr>Estructura de la Clase</vt:lpstr>
      <vt:lpstr>Sentido de la multiplicación: Proceso personal para resolver un problema</vt:lpstr>
      <vt:lpstr>ROL DEL DOCENTE</vt:lpstr>
      <vt:lpstr>Sentido de la multiplicación: Proceso personal</vt:lpstr>
      <vt:lpstr>Sentido de la multiplicación: Proceso personal </vt:lpstr>
      <vt:lpstr>EJEMPLOS</vt:lpstr>
      <vt:lpstr>Presentación de PowerPoint</vt:lpstr>
      <vt:lpstr>Presentación de PowerPoint</vt:lpstr>
      <vt:lpstr>Presentación de PowerPoint</vt:lpstr>
      <vt:lpstr>Sentido de la multiplicación: Proceso personal </vt:lpstr>
      <vt:lpstr>Sentido de la multiplicación: Proceso personal </vt:lpstr>
      <vt:lpstr>Sentido de la multiplicación: Distintos tipos de problemas asociados a la multiplicación</vt:lpstr>
      <vt:lpstr> Sentido de la multiplicación: Distintos tipos de problemas asociados a la multiplicación </vt:lpstr>
      <vt:lpstr> Sentido de la multiplicación: Distintos tipos de problemas asociados a la multiplicación </vt:lpstr>
      <vt:lpstr>Problema …</vt:lpstr>
      <vt:lpstr>Problema de Grupos Iguales</vt:lpstr>
      <vt:lpstr> Sentido de la multiplicación: Distintos tipos de problemas asociados a la multiplicación </vt:lpstr>
      <vt:lpstr>Problema…</vt:lpstr>
      <vt:lpstr>Representaciones</vt:lpstr>
      <vt:lpstr> Sentido de la multiplicación: Distintos tipos de problemas asociados a la multiplicación </vt:lpstr>
      <vt:lpstr>PROBLEMA…</vt:lpstr>
      <vt:lpstr>Sentido de la multiplicación: Posición de la Incógnita</vt:lpstr>
      <vt:lpstr> Sentido de la multiplicación: Posición de la incógnita </vt:lpstr>
      <vt:lpstr> Sentido de la multiplicación: Posición de la incógnita </vt:lpstr>
      <vt:lpstr> Sentido de la multiplicación: Posición de la incógnita </vt:lpstr>
      <vt:lpstr> Sentido de la multiplicación: Posición de la incógnita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Sentido de la multiplicación: Problemas inventados </vt:lpstr>
      <vt:lpstr> Posibles preguntas: </vt:lpstr>
      <vt:lpstr> Sentido de la multiplicación: Problemas inventados </vt:lpstr>
      <vt:lpstr>Ejercitación </vt:lpstr>
      <vt:lpstr>Rol de la ejercitación en el aprendizaje de las matemáticas </vt:lpstr>
      <vt:lpstr> Conclusión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SESIÓN DE FORMACIÓN EN MATEMÁTICAS</dc:title>
  <dc:creator>aura lopez ramirez</dc:creator>
  <cp:lastModifiedBy>Milena Olarte</cp:lastModifiedBy>
  <cp:revision>170</cp:revision>
  <dcterms:modified xsi:type="dcterms:W3CDTF">2015-10-10T20:21:39Z</dcterms:modified>
</cp:coreProperties>
</file>