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57AE0-F207-4E27-931E-F46592579DFA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20AF9-2339-4671-AF56-E9B130DD7E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405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20AF9-2339-4671-AF56-E9B130DD7E1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992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821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148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850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067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89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37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1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86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789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731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20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9A679-C520-4A7B-AEA0-6304BE107A9B}" type="datetimeFigureOut">
              <a:rPr lang="es-CO" smtClean="0"/>
              <a:t>08/09/2015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A750-3564-4A5D-A886-AF2475B5C7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004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470025"/>
          </a:xfrm>
        </p:spPr>
        <p:txBody>
          <a:bodyPr/>
          <a:lstStyle/>
          <a:p>
            <a:r>
              <a:rPr lang="es-CO" dirty="0" smtClean="0"/>
              <a:t>ORIENTACIONES LENGUAJE TRANSICIÓN </a:t>
            </a:r>
            <a:endParaRPr lang="es-CO" dirty="0"/>
          </a:p>
        </p:txBody>
      </p:sp>
      <p:pic>
        <p:nvPicPr>
          <p:cNvPr id="7170" name="Picture 2" descr="http://tse1.mm.bing.net/th?&amp;id=JN.bLDfEC38haiqf/40Kz%2bvJg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40968"/>
            <a:ext cx="28575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665345"/>
            <a:ext cx="1728192" cy="81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L</a:t>
            </a:r>
            <a:r>
              <a:rPr lang="es-CO" dirty="0" smtClean="0"/>
              <a:t>a competencia comunicativa debe permitir: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a. </a:t>
            </a:r>
            <a:r>
              <a:rPr lang="es-CO" dirty="0"/>
              <a:t>Leer comprensivamente. </a:t>
            </a:r>
          </a:p>
          <a:p>
            <a:pPr marL="0" indent="0">
              <a:buNone/>
            </a:pPr>
            <a:r>
              <a:rPr lang="es-CO" dirty="0"/>
              <a:t>b. Escribir diferente tipo de textos de circulación social. </a:t>
            </a:r>
          </a:p>
          <a:p>
            <a:pPr marL="0" indent="0">
              <a:buNone/>
            </a:pPr>
            <a:r>
              <a:rPr lang="es-CO" dirty="0"/>
              <a:t>c. Elaborar discursos orales significativos </a:t>
            </a:r>
          </a:p>
          <a:p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713419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El nuevo entorno comunicativo del siglo XXI exige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1</a:t>
            </a:r>
            <a:r>
              <a:rPr lang="es-CO" dirty="0"/>
              <a:t>) Presencia de las nuevas tecnologías de la comunicación (TIC). </a:t>
            </a:r>
          </a:p>
          <a:p>
            <a:r>
              <a:rPr lang="es-CO" dirty="0"/>
              <a:t>2) Fuerte posicionamiento de los lenguajes multimedia. </a:t>
            </a:r>
          </a:p>
          <a:p>
            <a:r>
              <a:rPr lang="es-CO" dirty="0"/>
              <a:t>3) Eminente predominio de la lengua escrita sobre la oral. </a:t>
            </a:r>
          </a:p>
          <a:p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2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1599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En los niveles de educación inicial implica:  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2050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O" dirty="0" smtClean="0"/>
              <a:t> </a:t>
            </a:r>
            <a:r>
              <a:rPr lang="es-CO" dirty="0"/>
              <a:t>Entender que leer y escribir se puede hacer sin dominar el código alfabético. </a:t>
            </a:r>
          </a:p>
          <a:p>
            <a:pPr algn="just"/>
            <a:r>
              <a:rPr lang="es-CO" dirty="0" smtClean="0"/>
              <a:t>Superar </a:t>
            </a:r>
            <a:r>
              <a:rPr lang="es-CO" dirty="0"/>
              <a:t>la idea de que escribir es un ejercicio exclusivamente motriz y que tal es la misión de la Educación en el grado de transición. </a:t>
            </a:r>
          </a:p>
          <a:p>
            <a:pPr algn="just"/>
            <a:r>
              <a:rPr lang="es-CO" dirty="0" smtClean="0"/>
              <a:t>Trabajar </a:t>
            </a:r>
            <a:r>
              <a:rPr lang="es-CO" dirty="0"/>
              <a:t>en clase los textos escritos que circulan socialmente. </a:t>
            </a:r>
          </a:p>
          <a:p>
            <a:pPr algn="just"/>
            <a:r>
              <a:rPr lang="es-CO" dirty="0" smtClean="0"/>
              <a:t>Coordinar </a:t>
            </a:r>
            <a:r>
              <a:rPr lang="es-CO" dirty="0"/>
              <a:t>los logros de aprendizaje con el profesorado de los siguientes niveles de enseñanza (primero y segundo) para establecer que los niños accedan al código alfabético y a la escritura formal de manera significativa. </a:t>
            </a:r>
          </a:p>
          <a:p>
            <a:endParaRPr lang="es-CO" dirty="0"/>
          </a:p>
        </p:txBody>
      </p:sp>
      <p:pic>
        <p:nvPicPr>
          <p:cNvPr id="6148" name="Picture 4" descr="http://tse1.mm.bing.net/th?&amp;id=JN.H7NG0DCshT33Ayk4CtXRAQ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" y="5301208"/>
            <a:ext cx="1340768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tse1.mm.bing.net/th?&amp;id=JN.06qUowKxASzKijsIIxDhXA&amp;w=300&amp;h=300&amp;c=0&amp;pid=1.9&amp;rs=0&amp;p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632"/>
            <a:ext cx="1032049" cy="97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O" dirty="0" smtClean="0"/>
              <a:t> Introducir la enseñanza de aprendizajes formales de la expresión oral que los descentre (el respeto a los turnos de conversación, la idea de que al hablar se debe aportar información nueva, la educación en la escucha para interpretar lo que los otros dicen). </a:t>
            </a:r>
          </a:p>
          <a:p>
            <a:pPr algn="just"/>
            <a:r>
              <a:rPr lang="es-CO" dirty="0" smtClean="0"/>
              <a:t>Superar la concepción reduccionista de la alfabetización que la limita a la apropiación de los signos lingüísticos, para ampliarla a la adquisición y uso de los múltiples signos y códigos que se utilizan en los procesos comunicativos en la denominada sociedad del conocimiento. </a:t>
            </a:r>
          </a:p>
          <a:p>
            <a:pPr algn="just"/>
            <a:r>
              <a:rPr lang="es-CO" dirty="0" smtClean="0"/>
              <a:t>Entender la alfabetización como un proceso de adquisición y dominio de varios lenguajes, lo que se denomina </a:t>
            </a:r>
            <a:r>
              <a:rPr lang="es-CO" dirty="0" err="1" smtClean="0"/>
              <a:t>multialfabetización</a:t>
            </a:r>
            <a:r>
              <a:rPr lang="es-CO" dirty="0" smtClean="0"/>
              <a:t>. </a:t>
            </a:r>
          </a:p>
          <a:p>
            <a:endParaRPr lang="es-CO" dirty="0"/>
          </a:p>
        </p:txBody>
      </p:sp>
      <p:pic>
        <p:nvPicPr>
          <p:cNvPr id="4" name="Picture 2" descr="http://tse1.mm.bing.net/th?&amp;id=JN.06qUowKxASzKijsIIxDhXA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632"/>
            <a:ext cx="1032049" cy="97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tse1.mm.bing.net/th?&amp;id=JN.H7NG0DCshT33Ayk4CtXRAQ&amp;w=300&amp;h=300&amp;c=0&amp;pid=1.9&amp;rs=0&amp;p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2" y="5663700"/>
            <a:ext cx="1194300" cy="119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se1.mm.bing.net/th?&amp;id=JN.4KJg9oEmFE9pcqRmA93I/Q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6341" r="5831" b="17052"/>
          <a:stretch/>
        </p:blipFill>
        <p:spPr bwMode="auto">
          <a:xfrm>
            <a:off x="539552" y="5085184"/>
            <a:ext cx="1579955" cy="154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s-CO" dirty="0"/>
              <a:t>¿Quiere esto decir que ahora, con la nueva reforma, en transición se tiene que aprender a leer y a escribir alfabéticamente? </a:t>
            </a: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     </a:t>
            </a:r>
            <a:r>
              <a:rPr lang="es-CO" dirty="0" smtClean="0">
                <a:solidFill>
                  <a:srgbClr val="FF0000"/>
                </a:solidFill>
              </a:rPr>
              <a:t>Según lo pidan los estudiantes</a:t>
            </a:r>
          </a:p>
          <a:p>
            <a:r>
              <a:rPr lang="es-CO" dirty="0" smtClean="0"/>
              <a:t>¿</a:t>
            </a:r>
            <a:r>
              <a:rPr lang="es-CO" dirty="0"/>
              <a:t>Qué tiene que hacer, entonces, la mamá comunitaria, la jardinera, el profesorado de transición</a:t>
            </a:r>
            <a:r>
              <a:rPr lang="es-CO" dirty="0" smtClean="0"/>
              <a:t>?   </a:t>
            </a:r>
          </a:p>
          <a:p>
            <a:pPr marL="0" indent="0">
              <a:buNone/>
            </a:pPr>
            <a:r>
              <a:rPr lang="es-CO" dirty="0" smtClean="0"/>
              <a:t>  </a:t>
            </a:r>
            <a:r>
              <a:rPr lang="es-CO" dirty="0" smtClean="0">
                <a:solidFill>
                  <a:srgbClr val="FF0000"/>
                </a:solidFill>
              </a:rPr>
              <a:t>Crear andamiajes –favorecer el paso de la       lengua oral a la escrita. </a:t>
            </a:r>
            <a:endParaRPr lang="es-CO" dirty="0">
              <a:solidFill>
                <a:srgbClr val="FF00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74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Los niños inician el aprendizaje conceptual de la lectura mediante: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a</a:t>
            </a:r>
            <a:r>
              <a:rPr lang="es-CO" dirty="0"/>
              <a:t>) </a:t>
            </a:r>
            <a:r>
              <a:rPr lang="es-CO" dirty="0" smtClean="0"/>
              <a:t>El </a:t>
            </a:r>
            <a:r>
              <a:rPr lang="es-CO" dirty="0"/>
              <a:t>uso de la lectura y la escritura con propósitos reales. </a:t>
            </a:r>
            <a:endParaRPr lang="es-CO" dirty="0" smtClean="0"/>
          </a:p>
          <a:p>
            <a:r>
              <a:rPr lang="es-CO" dirty="0" smtClean="0"/>
              <a:t>b</a:t>
            </a:r>
            <a:r>
              <a:rPr lang="es-CO" dirty="0"/>
              <a:t>) </a:t>
            </a:r>
            <a:r>
              <a:rPr lang="es-CO" dirty="0" smtClean="0"/>
              <a:t>Las </a:t>
            </a:r>
            <a:r>
              <a:rPr lang="es-CO" dirty="0"/>
              <a:t>demostraciones espontáneas de los adultos que leen y escriben en su entorno.-su interacción con los padres y otras personas alfabetizadas. </a:t>
            </a:r>
            <a:endParaRPr lang="es-CO" dirty="0" smtClean="0"/>
          </a:p>
          <a:p>
            <a:r>
              <a:rPr lang="es-CO" dirty="0" smtClean="0"/>
              <a:t>c</a:t>
            </a:r>
            <a:r>
              <a:rPr lang="es-CO" dirty="0"/>
              <a:t>) </a:t>
            </a:r>
            <a:r>
              <a:rPr lang="es-CO" dirty="0" smtClean="0"/>
              <a:t>Sus </a:t>
            </a:r>
            <a:r>
              <a:rPr lang="es-CO" dirty="0"/>
              <a:t>propias exploraciones del material escrito. </a:t>
            </a:r>
            <a:endParaRPr lang="es-CO" dirty="0" smtClean="0"/>
          </a:p>
          <a:p>
            <a:pPr marL="0" indent="0">
              <a:buNone/>
            </a:pPr>
            <a:r>
              <a:rPr lang="es-CO" dirty="0"/>
              <a:t>	</a:t>
            </a:r>
          </a:p>
          <a:p>
            <a:endParaRPr lang="es-CO" dirty="0"/>
          </a:p>
        </p:txBody>
      </p:sp>
      <p:pic>
        <p:nvPicPr>
          <p:cNvPr id="4" name="Picture 4" descr="http://tse1.mm.bing.net/th?&amp;id=JN.H7NG0DCshT33Ayk4CtXRAQ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29200"/>
            <a:ext cx="1194300" cy="119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0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CAMINO DE LA ESCRITURA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s-CO" dirty="0" smtClean="0"/>
              <a:t>Jugar 	</a:t>
            </a:r>
          </a:p>
          <a:p>
            <a:r>
              <a:rPr lang="es-CO" dirty="0" smtClean="0"/>
              <a:t>Dibujar 	</a:t>
            </a:r>
          </a:p>
          <a:p>
            <a:r>
              <a:rPr lang="es-CO" dirty="0" smtClean="0"/>
              <a:t>Escrituras </a:t>
            </a:r>
            <a:r>
              <a:rPr lang="es-CO" dirty="0" err="1" smtClean="0"/>
              <a:t>prealfabéticas</a:t>
            </a:r>
            <a:r>
              <a:rPr lang="es-CO" dirty="0" smtClean="0"/>
              <a:t> 	</a:t>
            </a:r>
          </a:p>
          <a:p>
            <a:r>
              <a:rPr lang="es-CO" dirty="0" smtClean="0"/>
              <a:t>Escritura alfabética básica</a:t>
            </a:r>
            <a:endParaRPr lang="es-CO" dirty="0"/>
          </a:p>
        </p:txBody>
      </p:sp>
      <p:pic>
        <p:nvPicPr>
          <p:cNvPr id="5" name="Picture 4" descr="http://tse1.mm.bing.net/th?&amp;id=JN.H7NG0DCshT33Ayk4CtXRAQ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75752"/>
            <a:ext cx="1194300" cy="119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02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61459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E</a:t>
            </a:r>
            <a:r>
              <a:rPr lang="es-CO" dirty="0" smtClean="0"/>
              <a:t>l </a:t>
            </a:r>
            <a:r>
              <a:rPr lang="es-CO" dirty="0"/>
              <a:t>alcance y dominio del código alfabético no es la meta al comienzo de la primera infancia. Pero volvemos e insistimos: leer es mucho más que sonorizar letras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endParaRPr lang="es-CO" dirty="0" smtClean="0"/>
          </a:p>
          <a:p>
            <a:pPr algn="ctr"/>
            <a:r>
              <a:rPr lang="es-CO" dirty="0" smtClean="0"/>
              <a:t> </a:t>
            </a:r>
            <a:r>
              <a:rPr lang="es-CO" dirty="0"/>
              <a:t>Se puede decodificar alfabéticamente y no saber leer, porque leer es comprender, tener hábitos lectores, hacer parte de una comunidad lectora.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835696" y="404664"/>
            <a:ext cx="5678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/>
              <a:t>Hay que tener claro que…</a:t>
            </a:r>
            <a:endParaRPr lang="es-CO" sz="4000" b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3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2376264"/>
          </a:xfrm>
        </p:spPr>
        <p:txBody>
          <a:bodyPr/>
          <a:lstStyle/>
          <a:p>
            <a:pPr algn="ctr"/>
            <a:r>
              <a:rPr lang="es-CO" dirty="0" smtClean="0"/>
              <a:t>El acto lector es mucho más complejo y en la Educación se requiere el apoyo de tres actores fundamentales:</a:t>
            </a:r>
          </a:p>
          <a:p>
            <a:pPr marL="0" indent="0" algn="ctr">
              <a:buNone/>
            </a:pPr>
            <a:r>
              <a:rPr lang="es-CO" dirty="0" smtClean="0"/>
              <a:t> familia, profesores y bibliotecarios.</a:t>
            </a:r>
          </a:p>
          <a:p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1691680" y="764704"/>
            <a:ext cx="5433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0" b="1" dirty="0" smtClean="0"/>
              <a:t>Hay que tener claro que</a:t>
            </a:r>
            <a:r>
              <a:rPr lang="es-CO" b="1" dirty="0" smtClean="0"/>
              <a:t>…</a:t>
            </a:r>
            <a:endParaRPr lang="es-CO" b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8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se1.mm.bing.net/th?&amp;id=JN.haSizQ7lHhsSl/3k7o9Cbw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8"/>
          <a:stretch/>
        </p:blipFill>
        <p:spPr bwMode="auto">
          <a:xfrm>
            <a:off x="6623535" y="692696"/>
            <a:ext cx="22677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5892" y="836712"/>
            <a:ext cx="6552728" cy="2880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dirty="0" smtClean="0"/>
              <a:t>Seres en construcción con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preguntas al mundo, con anhelos </a:t>
            </a:r>
            <a:r>
              <a:rPr lang="es-CO" dirty="0" smtClean="0"/>
              <a:t>de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conocer y con posibilidades de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formar </a:t>
            </a:r>
            <a:r>
              <a:rPr lang="es-CO" dirty="0"/>
              <a:t>parte de la sociedad </a:t>
            </a:r>
            <a:r>
              <a:rPr lang="es-CO" dirty="0" smtClean="0"/>
              <a:t>del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conocimiento. </a:t>
            </a:r>
            <a:endParaRPr lang="es-CO" dirty="0" smtClean="0"/>
          </a:p>
          <a:p>
            <a:pPr marL="0" indent="0" algn="ctr">
              <a:buNone/>
            </a:pPr>
            <a:endParaRPr lang="es-CO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411948" y="4305137"/>
            <a:ext cx="824963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/>
              <a:t>«Cultivar los sentidos y enseñar a los niños a hablar»</a:t>
            </a:r>
          </a:p>
          <a:p>
            <a:r>
              <a:rPr lang="es-CO" sz="2800" dirty="0" smtClean="0"/>
              <a:t> </a:t>
            </a:r>
            <a:r>
              <a:rPr lang="es-CO" sz="2800" dirty="0" err="1" smtClean="0"/>
              <a:t>Jan</a:t>
            </a:r>
            <a:r>
              <a:rPr lang="es-CO" sz="2800" dirty="0" smtClean="0"/>
              <a:t> Amos Comenio.  La Didáctica Magna  (1592-1670). </a:t>
            </a:r>
          </a:p>
          <a:p>
            <a:endParaRPr lang="es-CO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311" y="5876847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i="1" dirty="0" smtClean="0"/>
              <a:t>La educación infantil conductista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62900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 smtClean="0"/>
              <a:t>Actividades </a:t>
            </a:r>
            <a:r>
              <a:rPr lang="es-CO" dirty="0"/>
              <a:t>de aprestamiento, tanto para el desarrollo de habilidades mentales como de destrezas </a:t>
            </a:r>
            <a:r>
              <a:rPr lang="es-CO" dirty="0" smtClean="0"/>
              <a:t> </a:t>
            </a:r>
            <a:r>
              <a:rPr lang="es-CO" dirty="0"/>
              <a:t>motoras; es así como aparecen la </a:t>
            </a:r>
            <a:r>
              <a:rPr lang="es-CO" dirty="0" err="1"/>
              <a:t>prelectura</a:t>
            </a:r>
            <a:r>
              <a:rPr lang="es-CO" dirty="0"/>
              <a:t>, la </a:t>
            </a:r>
            <a:r>
              <a:rPr lang="es-CO" dirty="0" err="1"/>
              <a:t>preescritura</a:t>
            </a:r>
            <a:r>
              <a:rPr lang="es-CO" dirty="0"/>
              <a:t> y la </a:t>
            </a:r>
            <a:r>
              <a:rPr lang="es-CO" dirty="0" err="1"/>
              <a:t>prematématica</a:t>
            </a:r>
            <a:r>
              <a:rPr lang="es-CO" dirty="0"/>
              <a:t>, cuya finalidad era “preparar” a niños y niñas para los aprendizajes básicos de la escuela primaria. </a:t>
            </a:r>
          </a:p>
        </p:txBody>
      </p:sp>
      <p:pic>
        <p:nvPicPr>
          <p:cNvPr id="9218" name="Picture 2" descr="http://tse1.mm.bing.net/th?&amp;id=JN.CDtugo%2bs3TM6wQwXe/JncQ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83556"/>
            <a:ext cx="2232248" cy="189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772273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i="1" dirty="0"/>
              <a:t>La </a:t>
            </a:r>
            <a:r>
              <a:rPr lang="es-CO" b="1" i="1" dirty="0" smtClean="0"/>
              <a:t>Escuela </a:t>
            </a:r>
            <a:r>
              <a:rPr lang="es-CO" b="1" i="1" dirty="0"/>
              <a:t>infantil constructivista</a:t>
            </a:r>
            <a:r>
              <a:rPr lang="es-CO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O" dirty="0" smtClean="0"/>
              <a:t>Todo </a:t>
            </a:r>
            <a:r>
              <a:rPr lang="es-CO" dirty="0"/>
              <a:t>proceso educativo debe tener </a:t>
            </a:r>
            <a:r>
              <a:rPr lang="es-CO" b="1" dirty="0"/>
              <a:t>un punto de partida,</a:t>
            </a:r>
            <a:r>
              <a:rPr lang="es-CO" dirty="0"/>
              <a:t> que es el </a:t>
            </a:r>
            <a:r>
              <a:rPr lang="es-CO" b="1" dirty="0"/>
              <a:t>nivel de desarrollo </a:t>
            </a:r>
            <a:r>
              <a:rPr lang="es-CO" dirty="0"/>
              <a:t>del estudiante. </a:t>
            </a:r>
          </a:p>
          <a:p>
            <a:pPr algn="just"/>
            <a:r>
              <a:rPr lang="es-CO" dirty="0" smtClean="0"/>
              <a:t>Asegurar </a:t>
            </a:r>
            <a:r>
              <a:rPr lang="es-CO" dirty="0"/>
              <a:t>la </a:t>
            </a:r>
            <a:r>
              <a:rPr lang="es-CO" b="1" dirty="0"/>
              <a:t>construcción</a:t>
            </a:r>
            <a:r>
              <a:rPr lang="es-CO" dirty="0"/>
              <a:t> de aprendizajes </a:t>
            </a:r>
            <a:r>
              <a:rPr lang="es-CO" b="1" dirty="0"/>
              <a:t>significativos. </a:t>
            </a:r>
          </a:p>
          <a:p>
            <a:pPr algn="just"/>
            <a:r>
              <a:rPr lang="es-CO" dirty="0" smtClean="0"/>
              <a:t>Posibilitar </a:t>
            </a:r>
            <a:r>
              <a:rPr lang="es-CO" dirty="0"/>
              <a:t>que los estudiantes realicen </a:t>
            </a:r>
            <a:r>
              <a:rPr lang="es-CO" b="1" dirty="0"/>
              <a:t>aprendizajes </a:t>
            </a:r>
            <a:r>
              <a:rPr lang="es-CO" dirty="0"/>
              <a:t>significativos en forma </a:t>
            </a:r>
            <a:r>
              <a:rPr lang="es-CO" b="1" dirty="0"/>
              <a:t>autónoma.</a:t>
            </a:r>
            <a:r>
              <a:rPr lang="es-CO" dirty="0"/>
              <a:t> </a:t>
            </a:r>
          </a:p>
          <a:p>
            <a:pPr algn="just"/>
            <a:r>
              <a:rPr lang="es-CO" dirty="0" smtClean="0"/>
              <a:t>Procurar </a:t>
            </a:r>
            <a:r>
              <a:rPr lang="es-CO" dirty="0"/>
              <a:t>que </a:t>
            </a:r>
            <a:r>
              <a:rPr lang="es-CO" b="1" dirty="0"/>
              <a:t>modifiquen</a:t>
            </a:r>
            <a:r>
              <a:rPr lang="es-CO" dirty="0"/>
              <a:t> durante el proceso de aprendizaje sus </a:t>
            </a:r>
            <a:r>
              <a:rPr lang="es-CO" b="1" dirty="0"/>
              <a:t>esquemas de conocimiento. </a:t>
            </a:r>
          </a:p>
          <a:p>
            <a:pPr algn="just"/>
            <a:r>
              <a:rPr lang="es-CO" dirty="0" smtClean="0"/>
              <a:t>Establecer </a:t>
            </a:r>
            <a:r>
              <a:rPr lang="es-CO" dirty="0"/>
              <a:t>durante el proceso de enseñanza-aprendizaje </a:t>
            </a:r>
            <a:r>
              <a:rPr lang="es-CO" b="1" dirty="0"/>
              <a:t>relaciones ricas y novedosas entre el nuevo conocimiento </a:t>
            </a:r>
            <a:r>
              <a:rPr lang="es-CO" dirty="0"/>
              <a:t>y los ya </a:t>
            </a:r>
            <a:r>
              <a:rPr lang="es-CO" b="1" dirty="0"/>
              <a:t>existentes</a:t>
            </a:r>
            <a:r>
              <a:rPr lang="es-CO" dirty="0"/>
              <a:t>, como medio para modificar los esquemas de conocimiento. </a:t>
            </a:r>
          </a:p>
          <a:p>
            <a:pPr algn="just"/>
            <a:endParaRPr lang="es-CO" dirty="0"/>
          </a:p>
        </p:txBody>
      </p:sp>
      <p:pic>
        <p:nvPicPr>
          <p:cNvPr id="4" name="Picture 2" descr="http://tse1.mm.bing.net/th?&amp;id=JN.06qUowKxASzKijsIIxDhXA&amp;w=300&amp;h=300&amp;c=0&amp;pid=1.9&amp;rs=0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1124491" cy="106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754805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i="1" dirty="0"/>
              <a:t>La educación infantil y la pedagogía crítica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O" b="1" dirty="0" smtClean="0"/>
              <a:t>Rechazan</a:t>
            </a:r>
            <a:r>
              <a:rPr lang="es-CO" dirty="0" smtClean="0"/>
              <a:t> </a:t>
            </a:r>
            <a:r>
              <a:rPr lang="es-CO" dirty="0"/>
              <a:t>los programas y estrategias pedagógicas que privilegian </a:t>
            </a:r>
            <a:r>
              <a:rPr lang="es-CO" b="1" dirty="0"/>
              <a:t>una visión única y limitada del desarrollo infantil</a:t>
            </a:r>
            <a:r>
              <a:rPr lang="es-CO" dirty="0"/>
              <a:t> y el aprendizaje, donde se </a:t>
            </a:r>
            <a:r>
              <a:rPr lang="es-CO" dirty="0" err="1"/>
              <a:t>invisibilizan</a:t>
            </a:r>
            <a:r>
              <a:rPr lang="es-CO" dirty="0"/>
              <a:t> la diversidad de contextos y sentidos del aprendizaje. </a:t>
            </a:r>
          </a:p>
          <a:p>
            <a:pPr algn="just"/>
            <a:r>
              <a:rPr lang="es-CO" dirty="0" smtClean="0"/>
              <a:t>La </a:t>
            </a:r>
            <a:r>
              <a:rPr lang="es-CO" dirty="0"/>
              <a:t>escuela debe poner en contacto a los estudiantes con el conocimiento, desde una </a:t>
            </a:r>
            <a:r>
              <a:rPr lang="es-CO" b="1" dirty="0"/>
              <a:t>perspectiva histórica, </a:t>
            </a:r>
            <a:r>
              <a:rPr lang="es-CO" dirty="0"/>
              <a:t>enfatizando que el conocimiento es un producto social que resulta de la representación mental que un grupo social construye, a lo largo del tiempo.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i="1" dirty="0"/>
              <a:t>La educación infantil en los albores de un nuevo milenio</a:t>
            </a:r>
            <a:endParaRPr lang="es-CO" dirty="0"/>
          </a:p>
        </p:txBody>
      </p:sp>
      <p:pic>
        <p:nvPicPr>
          <p:cNvPr id="10242" name="Picture 2" descr="http://tse1.mm.bing.net/th?&amp;id=JN.4KJg9oEmFE9pcqRmA93I/Q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6341" r="5831" b="17052"/>
          <a:stretch/>
        </p:blipFill>
        <p:spPr bwMode="auto">
          <a:xfrm>
            <a:off x="539552" y="4961787"/>
            <a:ext cx="1944216" cy="189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dirty="0"/>
              <a:t>Paulo Freire “más que un cambio de época es una época de cambio</a:t>
            </a:r>
            <a:r>
              <a:rPr lang="es-CO" dirty="0" smtClean="0"/>
              <a:t>”</a:t>
            </a:r>
          </a:p>
          <a:p>
            <a:pPr algn="just"/>
            <a:r>
              <a:rPr lang="es-CO" dirty="0" err="1" smtClean="0"/>
              <a:t>Delors</a:t>
            </a:r>
            <a:r>
              <a:rPr lang="es-CO" dirty="0" smtClean="0"/>
              <a:t> </a:t>
            </a:r>
            <a:r>
              <a:rPr lang="es-CO" dirty="0"/>
              <a:t>(1996), </a:t>
            </a:r>
            <a:r>
              <a:rPr lang="es-CO" dirty="0" smtClean="0"/>
              <a:t>específica </a:t>
            </a:r>
            <a:r>
              <a:rPr lang="es-CO" dirty="0"/>
              <a:t>los cuatro aprendizajes y competencias esenciales para la educación del futuro: </a:t>
            </a:r>
            <a:endParaRPr lang="es-CO" dirty="0" smtClean="0"/>
          </a:p>
          <a:p>
            <a:pPr marL="0" indent="0" algn="just">
              <a:buNone/>
            </a:pPr>
            <a:r>
              <a:rPr lang="es-CO" b="1" dirty="0" smtClean="0"/>
              <a:t>Aprender </a:t>
            </a:r>
            <a:r>
              <a:rPr lang="es-CO" b="1" dirty="0"/>
              <a:t>a conocer, aprender a hacer, aprender a ser y aprender a convivir.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CÓMPETENCIAS EN TRANSICIÓN</a:t>
            </a:r>
            <a:br>
              <a:rPr lang="es-CO" dirty="0" smtClean="0"/>
            </a:b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80" y="1152076"/>
            <a:ext cx="8128376" cy="450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://tse1.mm.bing.net/th?&amp;id=JN.4KJg9oEmFE9pcqRmA93I/Q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6341" r="5831" b="17052"/>
          <a:stretch/>
        </p:blipFill>
        <p:spPr bwMode="auto">
          <a:xfrm>
            <a:off x="548080" y="4818725"/>
            <a:ext cx="1944216" cy="189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21594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66813"/>
            <a:ext cx="77152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691188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COMPETENCIAS COMUNICATIVAS </a:t>
            </a:r>
            <a:endParaRPr lang="es-CO" dirty="0"/>
          </a:p>
        </p:txBody>
      </p:sp>
      <p:pic>
        <p:nvPicPr>
          <p:cNvPr id="4" name="Picture 2" descr="http://tse1.mm.bing.net/th?&amp;id=JN.4KJg9oEmFE9pcqRmA93I/Q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6341" r="5831" b="17052"/>
          <a:stretch/>
        </p:blipFill>
        <p:spPr bwMode="auto">
          <a:xfrm>
            <a:off x="395536" y="4801924"/>
            <a:ext cx="1944216" cy="189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 A</a:t>
            </a:r>
            <a:r>
              <a:rPr lang="es-CO" dirty="0" smtClean="0"/>
              <a:t> más formas de comunicación mejores posibilidades de expresión y comprensión.</a:t>
            </a:r>
          </a:p>
          <a:p>
            <a:pPr algn="just"/>
            <a:r>
              <a:rPr lang="es-CO" dirty="0" smtClean="0"/>
              <a:t>Interrelación con las demás competencias. </a:t>
            </a:r>
          </a:p>
          <a:p>
            <a:pPr algn="just"/>
            <a:r>
              <a:rPr lang="es-CO" dirty="0" smtClean="0"/>
              <a:t>A través del lenguaje el niño da significado al mundo que le rodea.  </a:t>
            </a:r>
          </a:p>
          <a:p>
            <a:pPr algn="just"/>
            <a:r>
              <a:rPr lang="es-CO" dirty="0" smtClean="0"/>
              <a:t>Aprendemos a usar el lenguaje según el contexto verbal real en que vivimos. </a:t>
            </a:r>
            <a:endParaRPr lang="es-CO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716155"/>
            <a:ext cx="1728192" cy="9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889</Words>
  <Application>Microsoft Office PowerPoint</Application>
  <PresentationFormat>Presentación en pantalla (4:3)</PresentationFormat>
  <Paragraphs>67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ORIENTACIONES LENGUAJE TRANSICIÓN </vt:lpstr>
      <vt:lpstr>Presentación de PowerPoint</vt:lpstr>
      <vt:lpstr>La educación infantil conductista</vt:lpstr>
      <vt:lpstr>La Escuela infantil constructivista.</vt:lpstr>
      <vt:lpstr>La educación infantil y la pedagogía crítica</vt:lpstr>
      <vt:lpstr>La educación infantil en los albores de un nuevo milenio</vt:lpstr>
      <vt:lpstr>CÓMPETENCIAS EN TRANSICIÓN </vt:lpstr>
      <vt:lpstr>Presentación de PowerPoint</vt:lpstr>
      <vt:lpstr>COMPETENCIAS COMUNICATIVAS </vt:lpstr>
      <vt:lpstr>La competencia comunicativa debe permitir:</vt:lpstr>
      <vt:lpstr>El nuevo entorno comunicativo del siglo XXI exige</vt:lpstr>
      <vt:lpstr>En los niveles de educación inicial implica:   </vt:lpstr>
      <vt:lpstr>Presentación de PowerPoint</vt:lpstr>
      <vt:lpstr>Presentación de PowerPoint</vt:lpstr>
      <vt:lpstr>Los niños inician el aprendizaje conceptual de la lectura mediante:</vt:lpstr>
      <vt:lpstr>EL CAMINO DE LA ESCRITURA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CLAUDIA</cp:lastModifiedBy>
  <cp:revision>11</cp:revision>
  <dcterms:created xsi:type="dcterms:W3CDTF">2015-09-09T00:21:56Z</dcterms:created>
  <dcterms:modified xsi:type="dcterms:W3CDTF">2015-09-09T02:14:32Z</dcterms:modified>
</cp:coreProperties>
</file>